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Lst>
  <p:notesMasterIdLst>
    <p:notesMasterId r:id="rId50"/>
  </p:notesMasterIdLst>
  <p:sldIdLst>
    <p:sldId id="258" r:id="rId8"/>
    <p:sldId id="265" r:id="rId9"/>
    <p:sldId id="316" r:id="rId10"/>
    <p:sldId id="324" r:id="rId11"/>
    <p:sldId id="344" r:id="rId12"/>
    <p:sldId id="342" r:id="rId13"/>
    <p:sldId id="341" r:id="rId14"/>
    <p:sldId id="339"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19" r:id="rId34"/>
    <p:sldId id="345" r:id="rId35"/>
    <p:sldId id="346" r:id="rId36"/>
    <p:sldId id="368" r:id="rId37"/>
    <p:sldId id="303" r:id="rId38"/>
    <p:sldId id="336" r:id="rId39"/>
    <p:sldId id="335" r:id="rId40"/>
    <p:sldId id="337" r:id="rId41"/>
    <p:sldId id="334" r:id="rId42"/>
    <p:sldId id="366" r:id="rId43"/>
    <p:sldId id="367" r:id="rId44"/>
    <p:sldId id="323" r:id="rId45"/>
    <p:sldId id="260" r:id="rId46"/>
    <p:sldId id="266" r:id="rId47"/>
    <p:sldId id="369" r:id="rId48"/>
    <p:sldId id="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91B9A4"/>
    <a:srgbClr val="002060"/>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C8D8F-E62D-9471-CB0A-2D9329EC31C9}" v="6" dt="2024-01-15T10:01:04.468"/>
    <p1510:client id="{B99E6978-50C1-4030-BEA4-6497256C7336}" v="31" dt="2024-01-15T10:48:42.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67" autoAdjust="0"/>
  </p:normalViewPr>
  <p:slideViewPr>
    <p:cSldViewPr snapToGrid="0">
      <p:cViewPr varScale="1">
        <p:scale>
          <a:sx n="101" d="100"/>
          <a:sy n="101" d="100"/>
        </p:scale>
        <p:origin x="9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Laing" userId="S::rl401@cam.ac.uk::f6ce8c24-8471-4744-88d4-bdb3de203810" providerId="AD" clId="Web-{2D0C8D8F-E62D-9471-CB0A-2D9329EC31C9}"/>
    <pc:docChg chg="modSld">
      <pc:chgData name="Ruth Laing" userId="S::rl401@cam.ac.uk::f6ce8c24-8471-4744-88d4-bdb3de203810" providerId="AD" clId="Web-{2D0C8D8F-E62D-9471-CB0A-2D9329EC31C9}" dt="2024-01-15T10:00:44.326" v="4" actId="20577"/>
      <pc:docMkLst>
        <pc:docMk/>
      </pc:docMkLst>
      <pc:sldChg chg="addSp modSp">
        <pc:chgData name="Ruth Laing" userId="S::rl401@cam.ac.uk::f6ce8c24-8471-4744-88d4-bdb3de203810" providerId="AD" clId="Web-{2D0C8D8F-E62D-9471-CB0A-2D9329EC31C9}" dt="2024-01-15T10:00:44.326" v="4" actId="20577"/>
        <pc:sldMkLst>
          <pc:docMk/>
          <pc:sldMk cId="2149722693" sldId="266"/>
        </pc:sldMkLst>
        <pc:spChg chg="mod">
          <ac:chgData name="Ruth Laing" userId="S::rl401@cam.ac.uk::f6ce8c24-8471-4744-88d4-bdb3de203810" providerId="AD" clId="Web-{2D0C8D8F-E62D-9471-CB0A-2D9329EC31C9}" dt="2024-01-15T10:00:29.403" v="1" actId="20577"/>
          <ac:spMkLst>
            <pc:docMk/>
            <pc:sldMk cId="2149722693" sldId="266"/>
            <ac:spMk id="2" creationId="{32734217-73B1-5044-84CE-FF508D6AE3FA}"/>
          </ac:spMkLst>
        </pc:spChg>
        <pc:spChg chg="mod">
          <ac:chgData name="Ruth Laing" userId="S::rl401@cam.ac.uk::f6ce8c24-8471-4744-88d4-bdb3de203810" providerId="AD" clId="Web-{2D0C8D8F-E62D-9471-CB0A-2D9329EC31C9}" dt="2024-01-15T10:00:44.326" v="4" actId="20577"/>
          <ac:spMkLst>
            <pc:docMk/>
            <pc:sldMk cId="2149722693" sldId="266"/>
            <ac:spMk id="3" creationId="{CB01BCA3-4090-1A60-5F2B-7568346E26C7}"/>
          </ac:spMkLst>
        </pc:spChg>
        <pc:picChg chg="add mod">
          <ac:chgData name="Ruth Laing" userId="S::rl401@cam.ac.uk::f6ce8c24-8471-4744-88d4-bdb3de203810" providerId="AD" clId="Web-{2D0C8D8F-E62D-9471-CB0A-2D9329EC31C9}" dt="2024-01-15T10:00:29.544" v="2" actId="1076"/>
          <ac:picMkLst>
            <pc:docMk/>
            <pc:sldMk cId="2149722693" sldId="266"/>
            <ac:picMk id="5" creationId="{6A972B54-3BD6-11BB-8F18-32C895F75247}"/>
          </ac:picMkLst>
        </pc:picChg>
      </pc:sldChg>
    </pc:docChg>
  </pc:docChgLst>
  <pc:docChgLst>
    <pc:chgData name="Ruth Laing" userId="f6ce8c24-8471-4744-88d4-bdb3de203810" providerId="ADAL" clId="{C6680A91-0A84-4FA5-81E4-699433653A37}"/>
    <pc:docChg chg="undo custSel addSld modSld">
      <pc:chgData name="Ruth Laing" userId="f6ce8c24-8471-4744-88d4-bdb3de203810" providerId="ADAL" clId="{C6680A91-0A84-4FA5-81E4-699433653A37}" dt="2023-12-20T09:12:06.680" v="544" actId="732"/>
      <pc:docMkLst>
        <pc:docMk/>
      </pc:docMkLst>
      <pc:sldChg chg="modSp mod">
        <pc:chgData name="Ruth Laing" userId="f6ce8c24-8471-4744-88d4-bdb3de203810" providerId="ADAL" clId="{C6680A91-0A84-4FA5-81E4-699433653A37}" dt="2023-12-20T08:56:13.761" v="142" actId="20577"/>
        <pc:sldMkLst>
          <pc:docMk/>
          <pc:sldMk cId="1097787903" sldId="258"/>
        </pc:sldMkLst>
        <pc:spChg chg="mod">
          <ac:chgData name="Ruth Laing" userId="f6ce8c24-8471-4744-88d4-bdb3de203810" providerId="ADAL" clId="{C6680A91-0A84-4FA5-81E4-699433653A37}" dt="2023-12-20T08:55:20.801" v="120" actId="404"/>
          <ac:spMkLst>
            <pc:docMk/>
            <pc:sldMk cId="1097787903" sldId="258"/>
            <ac:spMk id="2" creationId="{49C44E9A-3D06-1394-264C-388EA6FA924E}"/>
          </ac:spMkLst>
        </pc:spChg>
        <pc:spChg chg="mod">
          <ac:chgData name="Ruth Laing" userId="f6ce8c24-8471-4744-88d4-bdb3de203810" providerId="ADAL" clId="{C6680A91-0A84-4FA5-81E4-699433653A37}" dt="2023-12-20T08:56:11.437" v="141" actId="20577"/>
          <ac:spMkLst>
            <pc:docMk/>
            <pc:sldMk cId="1097787903" sldId="258"/>
            <ac:spMk id="3" creationId="{79D668C0-73F7-1C9B-DC10-80A33C5C3C99}"/>
          </ac:spMkLst>
        </pc:spChg>
        <pc:spChg chg="mod">
          <ac:chgData name="Ruth Laing" userId="f6ce8c24-8471-4744-88d4-bdb3de203810" providerId="ADAL" clId="{C6680A91-0A84-4FA5-81E4-699433653A37}" dt="2023-12-20T08:56:13.761" v="142" actId="20577"/>
          <ac:spMkLst>
            <pc:docMk/>
            <pc:sldMk cId="1097787903" sldId="258"/>
            <ac:spMk id="4" creationId="{8EB0AD00-6A75-2EF5-A8ED-D8050C0E81D2}"/>
          </ac:spMkLst>
        </pc:spChg>
      </pc:sldChg>
      <pc:sldChg chg="addSp delSp modSp add mod setBg">
        <pc:chgData name="Ruth Laing" userId="f6ce8c24-8471-4744-88d4-bdb3de203810" providerId="ADAL" clId="{C6680A91-0A84-4FA5-81E4-699433653A37}" dt="2023-12-20T09:12:06.680" v="544" actId="732"/>
        <pc:sldMkLst>
          <pc:docMk/>
          <pc:sldMk cId="2384302626" sldId="261"/>
        </pc:sldMkLst>
        <pc:spChg chg="mod">
          <ac:chgData name="Ruth Laing" userId="f6ce8c24-8471-4744-88d4-bdb3de203810" providerId="ADAL" clId="{C6680A91-0A84-4FA5-81E4-699433653A37}" dt="2023-12-20T09:11:38.744" v="540" actId="20577"/>
          <ac:spMkLst>
            <pc:docMk/>
            <pc:sldMk cId="2384302626" sldId="261"/>
            <ac:spMk id="2" creationId="{49C44E9A-3D06-1394-264C-388EA6FA924E}"/>
          </ac:spMkLst>
        </pc:spChg>
        <pc:spChg chg="mod">
          <ac:chgData name="Ruth Laing" userId="f6ce8c24-8471-4744-88d4-bdb3de203810" providerId="ADAL" clId="{C6680A91-0A84-4FA5-81E4-699433653A37}" dt="2023-12-20T08:59:02.194" v="501" actId="27636"/>
          <ac:spMkLst>
            <pc:docMk/>
            <pc:sldMk cId="2384302626" sldId="261"/>
            <ac:spMk id="3" creationId="{79D668C0-73F7-1C9B-DC10-80A33C5C3C99}"/>
          </ac:spMkLst>
        </pc:spChg>
        <pc:spChg chg="mod">
          <ac:chgData name="Ruth Laing" userId="f6ce8c24-8471-4744-88d4-bdb3de203810" providerId="ADAL" clId="{C6680A91-0A84-4FA5-81E4-699433653A37}" dt="2023-12-20T09:03:26.555" v="524" actId="1076"/>
          <ac:spMkLst>
            <pc:docMk/>
            <pc:sldMk cId="2384302626" sldId="261"/>
            <ac:spMk id="4" creationId="{8EB0AD00-6A75-2EF5-A8ED-D8050C0E81D2}"/>
          </ac:spMkLst>
        </pc:spChg>
        <pc:spChg chg="add del">
          <ac:chgData name="Ruth Laing" userId="f6ce8c24-8471-4744-88d4-bdb3de203810" providerId="ADAL" clId="{C6680A91-0A84-4FA5-81E4-699433653A37}" dt="2023-12-20T09:00:23.745" v="504" actId="22"/>
          <ac:spMkLst>
            <pc:docMk/>
            <pc:sldMk cId="2384302626" sldId="261"/>
            <ac:spMk id="6" creationId="{3006F526-636C-4413-7B5F-DCFF9AEF3DB3}"/>
          </ac:spMkLst>
        </pc:spChg>
        <pc:picChg chg="add mod modCrop">
          <ac:chgData name="Ruth Laing" userId="f6ce8c24-8471-4744-88d4-bdb3de203810" providerId="ADAL" clId="{C6680A91-0A84-4FA5-81E4-699433653A37}" dt="2023-12-20T09:12:06.680" v="544" actId="732"/>
          <ac:picMkLst>
            <pc:docMk/>
            <pc:sldMk cId="2384302626" sldId="261"/>
            <ac:picMk id="8" creationId="{2BE9B2F9-A4C1-59C9-BD5E-60BF17582A3C}"/>
          </ac:picMkLst>
        </pc:picChg>
      </pc:sldChg>
    </pc:docChg>
  </pc:docChgLst>
  <pc:docChgLst>
    <pc:chgData name="Ruth Laing" userId="f6ce8c24-8471-4744-88d4-bdb3de203810" providerId="ADAL" clId="{B99E6978-50C1-4030-BEA4-6497256C7336}"/>
    <pc:docChg chg="undo custSel addSld modSld sldOrd">
      <pc:chgData name="Ruth Laing" userId="f6ce8c24-8471-4744-88d4-bdb3de203810" providerId="ADAL" clId="{B99E6978-50C1-4030-BEA4-6497256C7336}" dt="2024-01-15T10:49:58.142" v="1653" actId="20577"/>
      <pc:docMkLst>
        <pc:docMk/>
      </pc:docMkLst>
      <pc:sldChg chg="addSp delSp modSp mod ord">
        <pc:chgData name="Ruth Laing" userId="f6ce8c24-8471-4744-88d4-bdb3de203810" providerId="ADAL" clId="{B99E6978-50C1-4030-BEA4-6497256C7336}" dt="2024-01-15T10:24:52.984" v="1349" actId="20577"/>
        <pc:sldMkLst>
          <pc:docMk/>
          <pc:sldMk cId="1426838841" sldId="260"/>
        </pc:sldMkLst>
        <pc:spChg chg="mod">
          <ac:chgData name="Ruth Laing" userId="f6ce8c24-8471-4744-88d4-bdb3de203810" providerId="ADAL" clId="{B99E6978-50C1-4030-BEA4-6497256C7336}" dt="2024-01-14T20:14:01.136" v="302" actId="20577"/>
          <ac:spMkLst>
            <pc:docMk/>
            <pc:sldMk cId="1426838841" sldId="260"/>
            <ac:spMk id="2" creationId="{32734217-73B1-5044-84CE-FF508D6AE3FA}"/>
          </ac:spMkLst>
        </pc:spChg>
        <pc:spChg chg="mod">
          <ac:chgData name="Ruth Laing" userId="f6ce8c24-8471-4744-88d4-bdb3de203810" providerId="ADAL" clId="{B99E6978-50C1-4030-BEA4-6497256C7336}" dt="2024-01-15T10:24:52.984" v="1349" actId="20577"/>
          <ac:spMkLst>
            <pc:docMk/>
            <pc:sldMk cId="1426838841" sldId="260"/>
            <ac:spMk id="3" creationId="{CB01BCA3-4090-1A60-5F2B-7568346E26C7}"/>
          </ac:spMkLst>
        </pc:spChg>
        <pc:picChg chg="add del">
          <ac:chgData name="Ruth Laing" userId="f6ce8c24-8471-4744-88d4-bdb3de203810" providerId="ADAL" clId="{B99E6978-50C1-4030-BEA4-6497256C7336}" dt="2024-01-14T20:09:14.216" v="172" actId="21"/>
          <ac:picMkLst>
            <pc:docMk/>
            <pc:sldMk cId="1426838841" sldId="260"/>
            <ac:picMk id="1026" creationId="{045D9283-72EF-5F88-9232-11A39949B111}"/>
          </ac:picMkLst>
        </pc:picChg>
      </pc:sldChg>
      <pc:sldChg chg="delSp mod">
        <pc:chgData name="Ruth Laing" userId="f6ce8c24-8471-4744-88d4-bdb3de203810" providerId="ADAL" clId="{B99E6978-50C1-4030-BEA4-6497256C7336}" dt="2024-01-14T20:10:36.085" v="195" actId="478"/>
        <pc:sldMkLst>
          <pc:docMk/>
          <pc:sldMk cId="2384302626" sldId="261"/>
        </pc:sldMkLst>
        <pc:spChg chg="del">
          <ac:chgData name="Ruth Laing" userId="f6ce8c24-8471-4744-88d4-bdb3de203810" providerId="ADAL" clId="{B99E6978-50C1-4030-BEA4-6497256C7336}" dt="2024-01-14T20:10:36.085" v="195" actId="478"/>
          <ac:spMkLst>
            <pc:docMk/>
            <pc:sldMk cId="2384302626" sldId="261"/>
            <ac:spMk id="3" creationId="{79D668C0-73F7-1C9B-DC10-80A33C5C3C99}"/>
          </ac:spMkLst>
        </pc:spChg>
      </pc:sldChg>
      <pc:sldChg chg="addSp delSp modSp add mod">
        <pc:chgData name="Ruth Laing" userId="f6ce8c24-8471-4744-88d4-bdb3de203810" providerId="ADAL" clId="{B99E6978-50C1-4030-BEA4-6497256C7336}" dt="2024-01-14T20:10:33.680" v="194" actId="478"/>
        <pc:sldMkLst>
          <pc:docMk/>
          <pc:sldMk cId="1000934716" sldId="262"/>
        </pc:sldMkLst>
        <pc:spChg chg="mod">
          <ac:chgData name="Ruth Laing" userId="f6ce8c24-8471-4744-88d4-bdb3de203810" providerId="ADAL" clId="{B99E6978-50C1-4030-BEA4-6497256C7336}" dt="2024-01-14T20:07:47.767" v="106" actId="20577"/>
          <ac:spMkLst>
            <pc:docMk/>
            <pc:sldMk cId="1000934716" sldId="262"/>
            <ac:spMk id="2" creationId="{49C44E9A-3D06-1394-264C-388EA6FA924E}"/>
          </ac:spMkLst>
        </pc:spChg>
        <pc:spChg chg="del">
          <ac:chgData name="Ruth Laing" userId="f6ce8c24-8471-4744-88d4-bdb3de203810" providerId="ADAL" clId="{B99E6978-50C1-4030-BEA4-6497256C7336}" dt="2024-01-14T20:10:33.680" v="194" actId="478"/>
          <ac:spMkLst>
            <pc:docMk/>
            <pc:sldMk cId="1000934716" sldId="262"/>
            <ac:spMk id="3" creationId="{79D668C0-73F7-1C9B-DC10-80A33C5C3C99}"/>
          </ac:spMkLst>
        </pc:spChg>
        <pc:picChg chg="del">
          <ac:chgData name="Ruth Laing" userId="f6ce8c24-8471-4744-88d4-bdb3de203810" providerId="ADAL" clId="{B99E6978-50C1-4030-BEA4-6497256C7336}" dt="2024-01-14T20:09:38.434" v="185" actId="478"/>
          <ac:picMkLst>
            <pc:docMk/>
            <pc:sldMk cId="1000934716" sldId="262"/>
            <ac:picMk id="8" creationId="{2BE9B2F9-A4C1-59C9-BD5E-60BF17582A3C}"/>
          </ac:picMkLst>
        </pc:picChg>
        <pc:picChg chg="add del mod">
          <ac:chgData name="Ruth Laing" userId="f6ce8c24-8471-4744-88d4-bdb3de203810" providerId="ADAL" clId="{B99E6978-50C1-4030-BEA4-6497256C7336}" dt="2024-01-14T20:10:26.736" v="193" actId="478"/>
          <ac:picMkLst>
            <pc:docMk/>
            <pc:sldMk cId="1000934716" sldId="262"/>
            <ac:picMk id="1026" creationId="{045D9283-72EF-5F88-9232-11A39949B111}"/>
          </ac:picMkLst>
        </pc:picChg>
        <pc:picChg chg="add mod">
          <ac:chgData name="Ruth Laing" userId="f6ce8c24-8471-4744-88d4-bdb3de203810" providerId="ADAL" clId="{B99E6978-50C1-4030-BEA4-6497256C7336}" dt="2024-01-14T20:10:24.821" v="192" actId="167"/>
          <ac:picMkLst>
            <pc:docMk/>
            <pc:sldMk cId="1000934716" sldId="262"/>
            <ac:picMk id="2050" creationId="{4D65DF94-1D63-9AE1-9231-11D5CB04494C}"/>
          </ac:picMkLst>
        </pc:picChg>
      </pc:sldChg>
      <pc:sldChg chg="addSp delSp modSp add mod setBg">
        <pc:chgData name="Ruth Laing" userId="f6ce8c24-8471-4744-88d4-bdb3de203810" providerId="ADAL" clId="{B99E6978-50C1-4030-BEA4-6497256C7336}" dt="2024-01-14T20:08:52.013" v="171" actId="14100"/>
        <pc:sldMkLst>
          <pc:docMk/>
          <pc:sldMk cId="604576670" sldId="263"/>
        </pc:sldMkLst>
        <pc:spChg chg="mod">
          <ac:chgData name="Ruth Laing" userId="f6ce8c24-8471-4744-88d4-bdb3de203810" providerId="ADAL" clId="{B99E6978-50C1-4030-BEA4-6497256C7336}" dt="2024-01-14T20:08:52.013" v="171" actId="14100"/>
          <ac:spMkLst>
            <pc:docMk/>
            <pc:sldMk cId="604576670" sldId="263"/>
            <ac:spMk id="2" creationId="{49C44E9A-3D06-1394-264C-388EA6FA924E}"/>
          </ac:spMkLst>
        </pc:spChg>
        <pc:spChg chg="del">
          <ac:chgData name="Ruth Laing" userId="f6ce8c24-8471-4744-88d4-bdb3de203810" providerId="ADAL" clId="{B99E6978-50C1-4030-BEA4-6497256C7336}" dt="2024-01-14T20:08:40.695" v="144" actId="478"/>
          <ac:spMkLst>
            <pc:docMk/>
            <pc:sldMk cId="604576670" sldId="263"/>
            <ac:spMk id="3" creationId="{79D668C0-73F7-1C9B-DC10-80A33C5C3C99}"/>
          </ac:spMkLst>
        </pc:spChg>
        <pc:spChg chg="del mod">
          <ac:chgData name="Ruth Laing" userId="f6ce8c24-8471-4744-88d4-bdb3de203810" providerId="ADAL" clId="{B99E6978-50C1-4030-BEA4-6497256C7336}" dt="2024-01-14T20:08:33.915" v="142" actId="478"/>
          <ac:spMkLst>
            <pc:docMk/>
            <pc:sldMk cId="604576670" sldId="263"/>
            <ac:spMk id="4" creationId="{8EB0AD00-6A75-2EF5-A8ED-D8050C0E81D2}"/>
          </ac:spMkLst>
        </pc:spChg>
        <pc:spChg chg="add mod">
          <ac:chgData name="Ruth Laing" userId="f6ce8c24-8471-4744-88d4-bdb3de203810" providerId="ADAL" clId="{B99E6978-50C1-4030-BEA4-6497256C7336}" dt="2024-01-14T20:08:33.915" v="142" actId="478"/>
          <ac:spMkLst>
            <pc:docMk/>
            <pc:sldMk cId="604576670" sldId="263"/>
            <ac:spMk id="6" creationId="{DA354CD9-E9BF-41D7-32CE-92EAE016D090}"/>
          </ac:spMkLst>
        </pc:spChg>
        <pc:spChg chg="add mod">
          <ac:chgData name="Ruth Laing" userId="f6ce8c24-8471-4744-88d4-bdb3de203810" providerId="ADAL" clId="{B99E6978-50C1-4030-BEA4-6497256C7336}" dt="2024-01-14T20:08:34.263" v="143"/>
          <ac:spMkLst>
            <pc:docMk/>
            <pc:sldMk cId="604576670" sldId="263"/>
            <ac:spMk id="7" creationId="{706FD25C-BF3E-329E-9FEA-40953D0565CE}"/>
          </ac:spMkLst>
        </pc:spChg>
        <pc:spChg chg="add mod">
          <ac:chgData name="Ruth Laing" userId="f6ce8c24-8471-4744-88d4-bdb3de203810" providerId="ADAL" clId="{B99E6978-50C1-4030-BEA4-6497256C7336}" dt="2024-01-14T20:08:40.695" v="144" actId="478"/>
          <ac:spMkLst>
            <pc:docMk/>
            <pc:sldMk cId="604576670" sldId="263"/>
            <ac:spMk id="9" creationId="{065F6728-E9F8-EA9D-4749-71C621350EA9}"/>
          </ac:spMkLst>
        </pc:spChg>
      </pc:sldChg>
      <pc:sldChg chg="add setBg">
        <pc:chgData name="Ruth Laing" userId="f6ce8c24-8471-4744-88d4-bdb3de203810" providerId="ADAL" clId="{B99E6978-50C1-4030-BEA4-6497256C7336}" dt="2024-01-14T20:11:38.141" v="196"/>
        <pc:sldMkLst>
          <pc:docMk/>
          <pc:sldMk cId="172731296" sldId="264"/>
        </pc:sldMkLst>
      </pc:sldChg>
      <pc:sldChg chg="addSp delSp modSp add mod">
        <pc:chgData name="Ruth Laing" userId="f6ce8c24-8471-4744-88d4-bdb3de203810" providerId="ADAL" clId="{B99E6978-50C1-4030-BEA4-6497256C7336}" dt="2024-01-14T20:13:40.057" v="261" actId="478"/>
        <pc:sldMkLst>
          <pc:docMk/>
          <pc:sldMk cId="2463134317" sldId="265"/>
        </pc:sldMkLst>
        <pc:spChg chg="mod">
          <ac:chgData name="Ruth Laing" userId="f6ce8c24-8471-4744-88d4-bdb3de203810" providerId="ADAL" clId="{B99E6978-50C1-4030-BEA4-6497256C7336}" dt="2024-01-14T20:13:36.496" v="260" actId="20577"/>
          <ac:spMkLst>
            <pc:docMk/>
            <pc:sldMk cId="2463134317" sldId="265"/>
            <ac:spMk id="2" creationId="{49C44E9A-3D06-1394-264C-388EA6FA924E}"/>
          </ac:spMkLst>
        </pc:spChg>
        <pc:spChg chg="del">
          <ac:chgData name="Ruth Laing" userId="f6ce8c24-8471-4744-88d4-bdb3de203810" providerId="ADAL" clId="{B99E6978-50C1-4030-BEA4-6497256C7336}" dt="2024-01-14T20:13:40.057" v="261" actId="478"/>
          <ac:spMkLst>
            <pc:docMk/>
            <pc:sldMk cId="2463134317" sldId="265"/>
            <ac:spMk id="3" creationId="{79D668C0-73F7-1C9B-DC10-80A33C5C3C99}"/>
          </ac:spMkLst>
        </pc:spChg>
        <pc:spChg chg="add mod">
          <ac:chgData name="Ruth Laing" userId="f6ce8c24-8471-4744-88d4-bdb3de203810" providerId="ADAL" clId="{B99E6978-50C1-4030-BEA4-6497256C7336}" dt="2024-01-14T20:13:40.057" v="261" actId="478"/>
          <ac:spMkLst>
            <pc:docMk/>
            <pc:sldMk cId="2463134317" sldId="265"/>
            <ac:spMk id="6" creationId="{7D6E4E4C-9FC5-19D9-1F1C-CC981C6875EF}"/>
          </ac:spMkLst>
        </pc:spChg>
      </pc:sldChg>
      <pc:sldChg chg="modSp add mod">
        <pc:chgData name="Ruth Laing" userId="f6ce8c24-8471-4744-88d4-bdb3de203810" providerId="ADAL" clId="{B99E6978-50C1-4030-BEA4-6497256C7336}" dt="2024-01-14T20:18:17.131" v="1239" actId="1076"/>
        <pc:sldMkLst>
          <pc:docMk/>
          <pc:sldMk cId="2149722693" sldId="266"/>
        </pc:sldMkLst>
        <pc:spChg chg="mod">
          <ac:chgData name="Ruth Laing" userId="f6ce8c24-8471-4744-88d4-bdb3de203810" providerId="ADAL" clId="{B99E6978-50C1-4030-BEA4-6497256C7336}" dt="2024-01-14T20:16:45.742" v="712" actId="20577"/>
          <ac:spMkLst>
            <pc:docMk/>
            <pc:sldMk cId="2149722693" sldId="266"/>
            <ac:spMk id="2" creationId="{32734217-73B1-5044-84CE-FF508D6AE3FA}"/>
          </ac:spMkLst>
        </pc:spChg>
        <pc:spChg chg="mod">
          <ac:chgData name="Ruth Laing" userId="f6ce8c24-8471-4744-88d4-bdb3de203810" providerId="ADAL" clId="{B99E6978-50C1-4030-BEA4-6497256C7336}" dt="2024-01-14T20:18:17.131" v="1239" actId="1076"/>
          <ac:spMkLst>
            <pc:docMk/>
            <pc:sldMk cId="2149722693" sldId="266"/>
            <ac:spMk id="3" creationId="{CB01BCA3-4090-1A60-5F2B-7568346E26C7}"/>
          </ac:spMkLst>
        </pc:spChg>
      </pc:sldChg>
      <pc:sldChg chg="add">
        <pc:chgData name="Ruth Laing" userId="f6ce8c24-8471-4744-88d4-bdb3de203810" providerId="ADAL" clId="{B99E6978-50C1-4030-BEA4-6497256C7336}" dt="2024-01-14T20:18:36.022" v="1240"/>
        <pc:sldMkLst>
          <pc:docMk/>
          <pc:sldMk cId="1642564237" sldId="267"/>
        </pc:sldMkLst>
      </pc:sldChg>
      <pc:sldChg chg="modSp add mod">
        <pc:chgData name="Ruth Laing" userId="f6ce8c24-8471-4744-88d4-bdb3de203810" providerId="ADAL" clId="{B99E6978-50C1-4030-BEA4-6497256C7336}" dt="2024-01-15T10:49:58.142" v="1653" actId="20577"/>
        <pc:sldMkLst>
          <pc:docMk/>
          <pc:sldMk cId="1965480380" sldId="369"/>
        </pc:sldMkLst>
        <pc:spChg chg="mod">
          <ac:chgData name="Ruth Laing" userId="f6ce8c24-8471-4744-88d4-bdb3de203810" providerId="ADAL" clId="{B99E6978-50C1-4030-BEA4-6497256C7336}" dt="2024-01-15T10:48:48.733" v="1368" actId="20577"/>
          <ac:spMkLst>
            <pc:docMk/>
            <pc:sldMk cId="1965480380" sldId="369"/>
            <ac:spMk id="2" creationId="{32734217-73B1-5044-84CE-FF508D6AE3FA}"/>
          </ac:spMkLst>
        </pc:spChg>
        <pc:spChg chg="mod">
          <ac:chgData name="Ruth Laing" userId="f6ce8c24-8471-4744-88d4-bdb3de203810" providerId="ADAL" clId="{B99E6978-50C1-4030-BEA4-6497256C7336}" dt="2024-01-15T10:49:58.142" v="1653" actId="20577"/>
          <ac:spMkLst>
            <pc:docMk/>
            <pc:sldMk cId="1965480380" sldId="369"/>
            <ac:spMk id="3" creationId="{CB01BCA3-4090-1A60-5F2B-7568346E26C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ofstandrews907-my.sharepoint.com/personal/pjm11_st-andrews_ac_uk/Documents/Research/PGT%20Wellbeing/Copy%20of%20Longitudinal%20core-gp%20data%20pj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ofstandrews907-my.sharepoint.com/personal/pjm11_st-andrews_ac_uk/Documents/Research/PGT%20Wellbeing/Copy%20of%20Longitudinal%20core-gp%20data%20pj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ofstandrews907-my.sharepoint.com/personal/pjm11_st-andrews_ac_uk/Documents/Research/PGT%20Wellbeing/Copy%20of%20Longitudinal%20core-gp%20data%20pj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versityofstandrews907-my.sharepoint.com/personal/pjm11_st-andrews_ac_uk/Documents/Research/PGT%20Wellbeing/Copy%20of%20Longitudinal%20core-gp%20data%20pj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versityofstandrews907-my.sharepoint.com/personal/pjm11_st-andrews_ac_uk/Documents/Research/PGT%20Wellbeing/Copy%20of%20Longitudinal%20core-gp%20data%20pj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versityofstandrews907-my.sharepoint.com/personal/pjm11_st-andrews_ac_uk/Documents/Research/PGT%20Wellbeing/Copy%20of%20Longitudinal%20core-gp%20data%20pjm.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4"/>
          <c:order val="0"/>
          <c:tx>
            <c:strRef>
              <c:f>Sheet3!$G$1</c:f>
              <c:strCache>
                <c:ptCount val="1"/>
                <c:pt idx="0">
                  <c:v>Male Clinical Cutoff</c:v>
                </c:pt>
              </c:strCache>
            </c:strRef>
          </c:tx>
          <c:spPr>
            <a:ln w="41275" cap="rnd">
              <a:solidFill>
                <a:schemeClr val="bg1">
                  <a:lumMod val="65000"/>
                </a:schemeClr>
              </a:solidFill>
              <a:prstDash val="sysDot"/>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Sheet3!$G$2:$G$5</c:f>
              <c:numCache>
                <c:formatCode>General</c:formatCode>
                <c:ptCount val="4"/>
                <c:pt idx="0">
                  <c:v>1.49</c:v>
                </c:pt>
                <c:pt idx="1">
                  <c:v>1.49</c:v>
                </c:pt>
                <c:pt idx="2">
                  <c:v>1.49</c:v>
                </c:pt>
                <c:pt idx="3">
                  <c:v>1.49</c:v>
                </c:pt>
              </c:numCache>
            </c:numRef>
          </c:val>
          <c:smooth val="0"/>
          <c:extLst>
            <c:ext xmlns:c16="http://schemas.microsoft.com/office/drawing/2014/chart" uri="{C3380CC4-5D6E-409C-BE32-E72D297353CC}">
              <c16:uniqueId val="{00000004-F1C5-774B-91F6-A4C9D2F82D07}"/>
            </c:ext>
          </c:extLst>
        </c:ser>
        <c:ser>
          <c:idx val="5"/>
          <c:order val="1"/>
          <c:tx>
            <c:strRef>
              <c:f>Sheet3!$H$1</c:f>
              <c:strCache>
                <c:ptCount val="1"/>
                <c:pt idx="0">
                  <c:v>Female Clinical Cutoff</c:v>
                </c:pt>
              </c:strCache>
            </c:strRef>
          </c:tx>
          <c:spPr>
            <a:ln w="34925" cap="rnd">
              <a:solidFill>
                <a:schemeClr val="bg1">
                  <a:lumMod val="65000"/>
                </a:schemeClr>
              </a:solidFill>
              <a:prstDash val="sysDash"/>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Sheet3!$H$2:$H$5</c:f>
              <c:numCache>
                <c:formatCode>General</c:formatCode>
                <c:ptCount val="4"/>
                <c:pt idx="0">
                  <c:v>1.63</c:v>
                </c:pt>
                <c:pt idx="1">
                  <c:v>1.63</c:v>
                </c:pt>
                <c:pt idx="2">
                  <c:v>1.63</c:v>
                </c:pt>
                <c:pt idx="3">
                  <c:v>1.63</c:v>
                </c:pt>
              </c:numCache>
            </c:numRef>
          </c:val>
          <c:smooth val="0"/>
          <c:extLst>
            <c:ext xmlns:c16="http://schemas.microsoft.com/office/drawing/2014/chart" uri="{C3380CC4-5D6E-409C-BE32-E72D297353CC}">
              <c16:uniqueId val="{00000005-F1C5-774B-91F6-A4C9D2F82D07}"/>
            </c:ext>
          </c:extLst>
        </c:ser>
        <c:dLbls>
          <c:showLegendKey val="0"/>
          <c:showVal val="0"/>
          <c:showCatName val="0"/>
          <c:showSerName val="0"/>
          <c:showPercent val="0"/>
          <c:showBubbleSize val="0"/>
        </c:dLbls>
        <c:smooth val="0"/>
        <c:axId val="1501897583"/>
        <c:axId val="1458761663"/>
      </c:lineChart>
      <c:catAx>
        <c:axId val="1501897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1458761663"/>
        <c:crosses val="autoZero"/>
        <c:auto val="1"/>
        <c:lblAlgn val="ctr"/>
        <c:lblOffset val="100"/>
        <c:noMultiLvlLbl val="0"/>
      </c:catAx>
      <c:valAx>
        <c:axId val="1458761663"/>
        <c:scaling>
          <c:orientation val="minMax"/>
          <c:max val="3"/>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r>
                  <a:rPr lang="en-GB" sz="1400">
                    <a:latin typeface="Century Gothic" panose="020B0502020202020204" pitchFamily="34" charset="0"/>
                  </a:rPr>
                  <a:t>Average </a:t>
                </a:r>
                <a:r>
                  <a:rPr lang="en-GB" sz="1600">
                    <a:latin typeface="Century Gothic" panose="020B0502020202020204" pitchFamily="34" charset="0"/>
                  </a:rPr>
                  <a:t>CORE-GP</a:t>
                </a:r>
                <a:r>
                  <a:rPr lang="en-GB" sz="1400">
                    <a:latin typeface="Century Gothic" panose="020B0502020202020204" pitchFamily="34" charset="0"/>
                  </a:rPr>
                  <a:t> Score</a:t>
                </a:r>
              </a:p>
            </c:rich>
          </c:tx>
          <c:layout>
            <c:manualLayout>
              <c:xMode val="edge"/>
              <c:yMode val="edge"/>
              <c:x val="0"/>
              <c:y val="0.2732496275803362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501897583"/>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Sheet3!$B$1</c:f>
              <c:strCache>
                <c:ptCount val="1"/>
                <c:pt idx="0">
                  <c:v>2018-2019</c:v>
                </c:pt>
              </c:strCache>
            </c:strRef>
          </c:tx>
          <c:spPr>
            <a:ln w="4762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accent5">
                    <a:tint val="5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Sheet3!$B$2:$B$5</c:f>
              <c:numCache>
                <c:formatCode>General</c:formatCode>
                <c:ptCount val="4"/>
                <c:pt idx="0">
                  <c:v>2.09</c:v>
                </c:pt>
                <c:pt idx="1">
                  <c:v>2.0699999999999998</c:v>
                </c:pt>
                <c:pt idx="2">
                  <c:v>2.15</c:v>
                </c:pt>
                <c:pt idx="3">
                  <c:v>2.36</c:v>
                </c:pt>
              </c:numCache>
            </c:numRef>
          </c:val>
          <c:smooth val="0"/>
          <c:extLst>
            <c:ext xmlns:c16="http://schemas.microsoft.com/office/drawing/2014/chart" uri="{C3380CC4-5D6E-409C-BE32-E72D297353CC}">
              <c16:uniqueId val="{00000000-F1C5-774B-91F6-A4C9D2F82D07}"/>
            </c:ext>
          </c:extLst>
        </c:ser>
        <c:ser>
          <c:idx val="4"/>
          <c:order val="1"/>
          <c:tx>
            <c:strRef>
              <c:f>Sheet3!$G$1</c:f>
              <c:strCache>
                <c:ptCount val="1"/>
                <c:pt idx="0">
                  <c:v>Male Clinical Cutoff</c:v>
                </c:pt>
              </c:strCache>
            </c:strRef>
          </c:tx>
          <c:spPr>
            <a:ln w="38100" cap="rnd">
              <a:solidFill>
                <a:schemeClr val="bg1">
                  <a:lumMod val="65000"/>
                </a:schemeClr>
              </a:solidFill>
              <a:prstDash val="sysDot"/>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Sheet3!$G$2:$G$5</c:f>
              <c:numCache>
                <c:formatCode>General</c:formatCode>
                <c:ptCount val="4"/>
                <c:pt idx="0">
                  <c:v>1.49</c:v>
                </c:pt>
                <c:pt idx="1">
                  <c:v>1.49</c:v>
                </c:pt>
                <c:pt idx="2">
                  <c:v>1.49</c:v>
                </c:pt>
                <c:pt idx="3">
                  <c:v>1.49</c:v>
                </c:pt>
              </c:numCache>
            </c:numRef>
          </c:val>
          <c:smooth val="0"/>
          <c:extLst>
            <c:ext xmlns:c16="http://schemas.microsoft.com/office/drawing/2014/chart" uri="{C3380CC4-5D6E-409C-BE32-E72D297353CC}">
              <c16:uniqueId val="{00000004-F1C5-774B-91F6-A4C9D2F82D07}"/>
            </c:ext>
          </c:extLst>
        </c:ser>
        <c:ser>
          <c:idx val="5"/>
          <c:order val="2"/>
          <c:tx>
            <c:strRef>
              <c:f>Sheet3!$H$1</c:f>
              <c:strCache>
                <c:ptCount val="1"/>
                <c:pt idx="0">
                  <c:v>Female Clinical Cutoff</c:v>
                </c:pt>
              </c:strCache>
            </c:strRef>
          </c:tx>
          <c:spPr>
            <a:ln w="34925" cap="rnd">
              <a:solidFill>
                <a:schemeClr val="bg1">
                  <a:lumMod val="65000"/>
                </a:schemeClr>
              </a:solidFill>
              <a:prstDash val="sysDash"/>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Sheet3!$H$2:$H$5</c:f>
              <c:numCache>
                <c:formatCode>General</c:formatCode>
                <c:ptCount val="4"/>
                <c:pt idx="0">
                  <c:v>1.63</c:v>
                </c:pt>
                <c:pt idx="1">
                  <c:v>1.63</c:v>
                </c:pt>
                <c:pt idx="2">
                  <c:v>1.63</c:v>
                </c:pt>
                <c:pt idx="3">
                  <c:v>1.63</c:v>
                </c:pt>
              </c:numCache>
            </c:numRef>
          </c:val>
          <c:smooth val="0"/>
          <c:extLst>
            <c:ext xmlns:c16="http://schemas.microsoft.com/office/drawing/2014/chart" uri="{C3380CC4-5D6E-409C-BE32-E72D297353CC}">
              <c16:uniqueId val="{00000005-F1C5-774B-91F6-A4C9D2F82D07}"/>
            </c:ext>
          </c:extLst>
        </c:ser>
        <c:dLbls>
          <c:showLegendKey val="0"/>
          <c:showVal val="0"/>
          <c:showCatName val="0"/>
          <c:showSerName val="0"/>
          <c:showPercent val="0"/>
          <c:showBubbleSize val="0"/>
        </c:dLbls>
        <c:marker val="1"/>
        <c:smooth val="0"/>
        <c:axId val="1501897583"/>
        <c:axId val="1458761663"/>
      </c:lineChart>
      <c:catAx>
        <c:axId val="1501897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1458761663"/>
        <c:crosses val="autoZero"/>
        <c:auto val="1"/>
        <c:lblAlgn val="ctr"/>
        <c:lblOffset val="100"/>
        <c:noMultiLvlLbl val="0"/>
      </c:catAx>
      <c:valAx>
        <c:axId val="1458761663"/>
        <c:scaling>
          <c:orientation val="minMax"/>
          <c:max val="3"/>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r>
                  <a:rPr lang="en-GB" sz="1400">
                    <a:latin typeface="Century Gothic" panose="020B0502020202020204" pitchFamily="34" charset="0"/>
                  </a:rPr>
                  <a:t>Average </a:t>
                </a:r>
                <a:r>
                  <a:rPr lang="en-GB" sz="1600">
                    <a:latin typeface="Century Gothic" panose="020B0502020202020204" pitchFamily="34" charset="0"/>
                  </a:rPr>
                  <a:t>CORE-GP</a:t>
                </a:r>
                <a:r>
                  <a:rPr lang="en-GB" sz="1400">
                    <a:latin typeface="Century Gothic" panose="020B0502020202020204" pitchFamily="34" charset="0"/>
                  </a:rPr>
                  <a:t> Score</a:t>
                </a:r>
              </a:p>
            </c:rich>
          </c:tx>
          <c:layout>
            <c:manualLayout>
              <c:xMode val="edge"/>
              <c:yMode val="edge"/>
              <c:x val="0"/>
              <c:y val="0.2732496275803362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501897583"/>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Sheet3!$B$1</c:f>
              <c:strCache>
                <c:ptCount val="1"/>
                <c:pt idx="0">
                  <c:v>2018-2019</c:v>
                </c:pt>
              </c:strCache>
            </c:strRef>
          </c:tx>
          <c:spPr>
            <a:ln w="4762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accent5">
                    <a:tint val="5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Sheet3!$B$2:$B$5</c:f>
              <c:numCache>
                <c:formatCode>General</c:formatCode>
                <c:ptCount val="4"/>
                <c:pt idx="0">
                  <c:v>2.09</c:v>
                </c:pt>
                <c:pt idx="1">
                  <c:v>2.0699999999999998</c:v>
                </c:pt>
                <c:pt idx="2">
                  <c:v>2.15</c:v>
                </c:pt>
                <c:pt idx="3">
                  <c:v>2.36</c:v>
                </c:pt>
              </c:numCache>
            </c:numRef>
          </c:val>
          <c:smooth val="0"/>
          <c:extLst>
            <c:ext xmlns:c16="http://schemas.microsoft.com/office/drawing/2014/chart" uri="{C3380CC4-5D6E-409C-BE32-E72D297353CC}">
              <c16:uniqueId val="{00000000-F1C5-774B-91F6-A4C9D2F82D07}"/>
            </c:ext>
          </c:extLst>
        </c:ser>
        <c:ser>
          <c:idx val="4"/>
          <c:order val="1"/>
          <c:tx>
            <c:strRef>
              <c:f>Sheet3!$G$1</c:f>
              <c:strCache>
                <c:ptCount val="1"/>
                <c:pt idx="0">
                  <c:v>Male Clinical Cutoff</c:v>
                </c:pt>
              </c:strCache>
            </c:strRef>
          </c:tx>
          <c:spPr>
            <a:ln w="38100" cap="rnd">
              <a:solidFill>
                <a:schemeClr val="bg1">
                  <a:lumMod val="65000"/>
                </a:schemeClr>
              </a:solidFill>
              <a:prstDash val="sysDot"/>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Sheet3!$G$2:$G$5</c:f>
              <c:numCache>
                <c:formatCode>General</c:formatCode>
                <c:ptCount val="4"/>
                <c:pt idx="0">
                  <c:v>1.49</c:v>
                </c:pt>
                <c:pt idx="1">
                  <c:v>1.49</c:v>
                </c:pt>
                <c:pt idx="2">
                  <c:v>1.49</c:v>
                </c:pt>
                <c:pt idx="3">
                  <c:v>1.49</c:v>
                </c:pt>
              </c:numCache>
            </c:numRef>
          </c:val>
          <c:smooth val="0"/>
          <c:extLst>
            <c:ext xmlns:c16="http://schemas.microsoft.com/office/drawing/2014/chart" uri="{C3380CC4-5D6E-409C-BE32-E72D297353CC}">
              <c16:uniqueId val="{00000004-F1C5-774B-91F6-A4C9D2F82D07}"/>
            </c:ext>
          </c:extLst>
        </c:ser>
        <c:ser>
          <c:idx val="5"/>
          <c:order val="2"/>
          <c:tx>
            <c:strRef>
              <c:f>Sheet3!$H$1</c:f>
              <c:strCache>
                <c:ptCount val="1"/>
                <c:pt idx="0">
                  <c:v>Female Clinical Cutoff</c:v>
                </c:pt>
              </c:strCache>
            </c:strRef>
          </c:tx>
          <c:spPr>
            <a:ln w="34925" cap="rnd">
              <a:solidFill>
                <a:schemeClr val="bg1">
                  <a:lumMod val="65000"/>
                </a:schemeClr>
              </a:solidFill>
              <a:prstDash val="sysDash"/>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Sheet3!$H$2:$H$5</c:f>
              <c:numCache>
                <c:formatCode>General</c:formatCode>
                <c:ptCount val="4"/>
                <c:pt idx="0">
                  <c:v>1.63</c:v>
                </c:pt>
                <c:pt idx="1">
                  <c:v>1.63</c:v>
                </c:pt>
                <c:pt idx="2">
                  <c:v>1.63</c:v>
                </c:pt>
                <c:pt idx="3">
                  <c:v>1.63</c:v>
                </c:pt>
              </c:numCache>
            </c:numRef>
          </c:val>
          <c:smooth val="0"/>
          <c:extLst>
            <c:ext xmlns:c16="http://schemas.microsoft.com/office/drawing/2014/chart" uri="{C3380CC4-5D6E-409C-BE32-E72D297353CC}">
              <c16:uniqueId val="{00000005-F1C5-774B-91F6-A4C9D2F82D07}"/>
            </c:ext>
          </c:extLst>
        </c:ser>
        <c:dLbls>
          <c:showLegendKey val="0"/>
          <c:showVal val="0"/>
          <c:showCatName val="0"/>
          <c:showSerName val="0"/>
          <c:showPercent val="0"/>
          <c:showBubbleSize val="0"/>
        </c:dLbls>
        <c:marker val="1"/>
        <c:smooth val="0"/>
        <c:axId val="1501897583"/>
        <c:axId val="1458761663"/>
      </c:lineChart>
      <c:catAx>
        <c:axId val="1501897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1458761663"/>
        <c:crosses val="autoZero"/>
        <c:auto val="1"/>
        <c:lblAlgn val="ctr"/>
        <c:lblOffset val="100"/>
        <c:noMultiLvlLbl val="0"/>
      </c:catAx>
      <c:valAx>
        <c:axId val="1458761663"/>
        <c:scaling>
          <c:orientation val="minMax"/>
          <c:max val="3"/>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r>
                  <a:rPr lang="en-GB" sz="1400">
                    <a:latin typeface="Century Gothic" panose="020B0502020202020204" pitchFamily="34" charset="0"/>
                  </a:rPr>
                  <a:t>Average </a:t>
                </a:r>
                <a:r>
                  <a:rPr lang="en-GB" sz="1600">
                    <a:latin typeface="Century Gothic" panose="020B0502020202020204" pitchFamily="34" charset="0"/>
                  </a:rPr>
                  <a:t>CORE-GP</a:t>
                </a:r>
                <a:r>
                  <a:rPr lang="en-GB" sz="1400">
                    <a:latin typeface="Century Gothic" panose="020B0502020202020204" pitchFamily="34" charset="0"/>
                  </a:rPr>
                  <a:t> Score</a:t>
                </a:r>
              </a:p>
            </c:rich>
          </c:tx>
          <c:layout>
            <c:manualLayout>
              <c:xMode val="edge"/>
              <c:yMode val="edge"/>
              <c:x val="0"/>
              <c:y val="0.2732496275803362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501897583"/>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Sheet3!$B$1</c:f>
              <c:strCache>
                <c:ptCount val="1"/>
                <c:pt idx="0">
                  <c:v>2018-2019</c:v>
                </c:pt>
              </c:strCache>
            </c:strRef>
          </c:tx>
          <c:spPr>
            <a:ln w="47625" cap="rnd">
              <a:solidFill>
                <a:schemeClr val="tx2">
                  <a:lumMod val="20000"/>
                  <a:lumOff val="80000"/>
                </a:schemeClr>
              </a:solidFill>
              <a:round/>
            </a:ln>
            <a:effectLst/>
          </c:spPr>
          <c:marker>
            <c:symbol val="circle"/>
            <c:size val="5"/>
            <c:spPr>
              <a:solidFill>
                <a:schemeClr val="tx2">
                  <a:lumMod val="20000"/>
                  <a:lumOff val="80000"/>
                </a:schemeClr>
              </a:solidFill>
              <a:ln w="9525">
                <a:solidFill>
                  <a:schemeClr val="accent5">
                    <a:tint val="5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Sheet3!$B$2:$B$5</c:f>
              <c:numCache>
                <c:formatCode>General</c:formatCode>
                <c:ptCount val="4"/>
                <c:pt idx="0">
                  <c:v>2.09</c:v>
                </c:pt>
                <c:pt idx="1">
                  <c:v>2.0699999999999998</c:v>
                </c:pt>
                <c:pt idx="2">
                  <c:v>2.15</c:v>
                </c:pt>
                <c:pt idx="3">
                  <c:v>2.36</c:v>
                </c:pt>
              </c:numCache>
            </c:numRef>
          </c:val>
          <c:smooth val="0"/>
          <c:extLst>
            <c:ext xmlns:c16="http://schemas.microsoft.com/office/drawing/2014/chart" uri="{C3380CC4-5D6E-409C-BE32-E72D297353CC}">
              <c16:uniqueId val="{00000000-F1C5-774B-91F6-A4C9D2F82D07}"/>
            </c:ext>
          </c:extLst>
        </c:ser>
        <c:ser>
          <c:idx val="1"/>
          <c:order val="1"/>
          <c:tx>
            <c:strRef>
              <c:f>Sheet3!$D$1</c:f>
              <c:strCache>
                <c:ptCount val="1"/>
                <c:pt idx="0">
                  <c:v>2020-2021</c:v>
                </c:pt>
              </c:strCache>
            </c:strRef>
          </c:tx>
          <c:spPr>
            <a:ln w="4762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5">
                    <a:tint val="7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Sheet3!$D$2:$D$5</c:f>
              <c:numCache>
                <c:formatCode>General</c:formatCode>
                <c:ptCount val="4"/>
                <c:pt idx="0">
                  <c:v>2.0699999999999998</c:v>
                </c:pt>
                <c:pt idx="1">
                  <c:v>2.08</c:v>
                </c:pt>
                <c:pt idx="2">
                  <c:v>2.0699999999999998</c:v>
                </c:pt>
                <c:pt idx="3">
                  <c:v>1.55</c:v>
                </c:pt>
              </c:numCache>
            </c:numRef>
          </c:val>
          <c:smooth val="0"/>
          <c:extLst>
            <c:ext xmlns:c16="http://schemas.microsoft.com/office/drawing/2014/chart" uri="{C3380CC4-5D6E-409C-BE32-E72D297353CC}">
              <c16:uniqueId val="{00000001-F1C5-774B-91F6-A4C9D2F82D07}"/>
            </c:ext>
          </c:extLst>
        </c:ser>
        <c:ser>
          <c:idx val="4"/>
          <c:order val="2"/>
          <c:tx>
            <c:strRef>
              <c:f>Sheet3!$G$1</c:f>
              <c:strCache>
                <c:ptCount val="1"/>
                <c:pt idx="0">
                  <c:v>Male Clinical Cutoff</c:v>
                </c:pt>
              </c:strCache>
            </c:strRef>
          </c:tx>
          <c:spPr>
            <a:ln w="38100" cap="rnd">
              <a:solidFill>
                <a:schemeClr val="bg1">
                  <a:lumMod val="65000"/>
                </a:schemeClr>
              </a:solidFill>
              <a:prstDash val="sysDot"/>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Sheet3!$G$2:$G$5</c:f>
              <c:numCache>
                <c:formatCode>General</c:formatCode>
                <c:ptCount val="4"/>
                <c:pt idx="0">
                  <c:v>1.49</c:v>
                </c:pt>
                <c:pt idx="1">
                  <c:v>1.49</c:v>
                </c:pt>
                <c:pt idx="2">
                  <c:v>1.49</c:v>
                </c:pt>
                <c:pt idx="3">
                  <c:v>1.49</c:v>
                </c:pt>
              </c:numCache>
            </c:numRef>
          </c:val>
          <c:smooth val="0"/>
          <c:extLst>
            <c:ext xmlns:c16="http://schemas.microsoft.com/office/drawing/2014/chart" uri="{C3380CC4-5D6E-409C-BE32-E72D297353CC}">
              <c16:uniqueId val="{00000004-F1C5-774B-91F6-A4C9D2F82D07}"/>
            </c:ext>
          </c:extLst>
        </c:ser>
        <c:ser>
          <c:idx val="5"/>
          <c:order val="3"/>
          <c:tx>
            <c:strRef>
              <c:f>Sheet3!$H$1</c:f>
              <c:strCache>
                <c:ptCount val="1"/>
                <c:pt idx="0">
                  <c:v>Female Clinical Cutoff</c:v>
                </c:pt>
              </c:strCache>
            </c:strRef>
          </c:tx>
          <c:spPr>
            <a:ln w="34925" cap="rnd">
              <a:solidFill>
                <a:schemeClr val="bg1">
                  <a:lumMod val="65000"/>
                </a:schemeClr>
              </a:solidFill>
              <a:prstDash val="sysDash"/>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Sheet3!$H$2:$H$5</c:f>
              <c:numCache>
                <c:formatCode>General</c:formatCode>
                <c:ptCount val="4"/>
                <c:pt idx="0">
                  <c:v>1.63</c:v>
                </c:pt>
                <c:pt idx="1">
                  <c:v>1.63</c:v>
                </c:pt>
                <c:pt idx="2">
                  <c:v>1.63</c:v>
                </c:pt>
                <c:pt idx="3">
                  <c:v>1.63</c:v>
                </c:pt>
              </c:numCache>
            </c:numRef>
          </c:val>
          <c:smooth val="0"/>
          <c:extLst>
            <c:ext xmlns:c16="http://schemas.microsoft.com/office/drawing/2014/chart" uri="{C3380CC4-5D6E-409C-BE32-E72D297353CC}">
              <c16:uniqueId val="{00000005-F1C5-774B-91F6-A4C9D2F82D07}"/>
            </c:ext>
          </c:extLst>
        </c:ser>
        <c:dLbls>
          <c:showLegendKey val="0"/>
          <c:showVal val="0"/>
          <c:showCatName val="0"/>
          <c:showSerName val="0"/>
          <c:showPercent val="0"/>
          <c:showBubbleSize val="0"/>
        </c:dLbls>
        <c:marker val="1"/>
        <c:smooth val="0"/>
        <c:axId val="1501897583"/>
        <c:axId val="1458761663"/>
      </c:lineChart>
      <c:catAx>
        <c:axId val="1501897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1458761663"/>
        <c:crosses val="autoZero"/>
        <c:auto val="1"/>
        <c:lblAlgn val="ctr"/>
        <c:lblOffset val="100"/>
        <c:noMultiLvlLbl val="0"/>
      </c:catAx>
      <c:valAx>
        <c:axId val="1458761663"/>
        <c:scaling>
          <c:orientation val="minMax"/>
          <c:max val="3"/>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GB" sz="1600">
                    <a:latin typeface="Century Gothic" panose="020B0502020202020204" pitchFamily="34" charset="0"/>
                  </a:rPr>
                  <a:t>Average CORE-GP Score</a:t>
                </a:r>
              </a:p>
            </c:rich>
          </c:tx>
          <c:layout>
            <c:manualLayout>
              <c:xMode val="edge"/>
              <c:yMode val="edge"/>
              <c:x val="0"/>
              <c:y val="0.2732496275803362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501897583"/>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Sheet3!$B$1</c:f>
              <c:strCache>
                <c:ptCount val="1"/>
                <c:pt idx="0">
                  <c:v>2018-2019</c:v>
                </c:pt>
              </c:strCache>
            </c:strRef>
          </c:tx>
          <c:spPr>
            <a:ln w="47625" cap="rnd">
              <a:solidFill>
                <a:schemeClr val="tx2">
                  <a:lumMod val="20000"/>
                  <a:lumOff val="80000"/>
                </a:schemeClr>
              </a:solidFill>
              <a:round/>
            </a:ln>
            <a:effectLst/>
          </c:spPr>
          <c:marker>
            <c:symbol val="circle"/>
            <c:size val="5"/>
            <c:spPr>
              <a:solidFill>
                <a:schemeClr val="tx2">
                  <a:lumMod val="20000"/>
                  <a:lumOff val="80000"/>
                </a:schemeClr>
              </a:solidFill>
              <a:ln w="9525">
                <a:solidFill>
                  <a:schemeClr val="accent5">
                    <a:tint val="5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Sheet3!$B$2:$B$5</c:f>
              <c:numCache>
                <c:formatCode>General</c:formatCode>
                <c:ptCount val="4"/>
                <c:pt idx="0">
                  <c:v>2.09</c:v>
                </c:pt>
                <c:pt idx="1">
                  <c:v>2.0699999999999998</c:v>
                </c:pt>
                <c:pt idx="2">
                  <c:v>2.15</c:v>
                </c:pt>
                <c:pt idx="3">
                  <c:v>2.36</c:v>
                </c:pt>
              </c:numCache>
            </c:numRef>
          </c:val>
          <c:smooth val="0"/>
          <c:extLst>
            <c:ext xmlns:c16="http://schemas.microsoft.com/office/drawing/2014/chart" uri="{C3380CC4-5D6E-409C-BE32-E72D297353CC}">
              <c16:uniqueId val="{00000000-F1C5-774B-91F6-A4C9D2F82D07}"/>
            </c:ext>
          </c:extLst>
        </c:ser>
        <c:ser>
          <c:idx val="1"/>
          <c:order val="1"/>
          <c:tx>
            <c:strRef>
              <c:f>Sheet3!$D$1</c:f>
              <c:strCache>
                <c:ptCount val="1"/>
                <c:pt idx="0">
                  <c:v>2020-2021</c:v>
                </c:pt>
              </c:strCache>
            </c:strRef>
          </c:tx>
          <c:spPr>
            <a:ln w="4762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5">
                    <a:tint val="7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Sheet3!$D$2:$D$5</c:f>
              <c:numCache>
                <c:formatCode>General</c:formatCode>
                <c:ptCount val="4"/>
                <c:pt idx="0">
                  <c:v>2.0699999999999998</c:v>
                </c:pt>
                <c:pt idx="1">
                  <c:v>2.08</c:v>
                </c:pt>
                <c:pt idx="2">
                  <c:v>2.0699999999999998</c:v>
                </c:pt>
                <c:pt idx="3">
                  <c:v>1.55</c:v>
                </c:pt>
              </c:numCache>
            </c:numRef>
          </c:val>
          <c:smooth val="0"/>
          <c:extLst>
            <c:ext xmlns:c16="http://schemas.microsoft.com/office/drawing/2014/chart" uri="{C3380CC4-5D6E-409C-BE32-E72D297353CC}">
              <c16:uniqueId val="{00000001-F1C5-774B-91F6-A4C9D2F82D07}"/>
            </c:ext>
          </c:extLst>
        </c:ser>
        <c:ser>
          <c:idx val="2"/>
          <c:order val="2"/>
          <c:tx>
            <c:strRef>
              <c:f>Sheet3!$E$1</c:f>
              <c:strCache>
                <c:ptCount val="1"/>
                <c:pt idx="0">
                  <c:v>2021-2022</c:v>
                </c:pt>
              </c:strCache>
            </c:strRef>
          </c:tx>
          <c:spPr>
            <a:ln w="47625" cap="rnd">
              <a:solidFill>
                <a:schemeClr val="accent1">
                  <a:lumMod val="75000"/>
                </a:schemeClr>
              </a:solidFill>
              <a:round/>
            </a:ln>
            <a:effectLst/>
          </c:spPr>
          <c:marker>
            <c:symbol val="circle"/>
            <c:size val="5"/>
            <c:spPr>
              <a:solidFill>
                <a:schemeClr val="accent1">
                  <a:lumMod val="75000"/>
                </a:schemeClr>
              </a:solidFill>
              <a:ln w="9525">
                <a:solidFill>
                  <a:schemeClr val="accent5">
                    <a:tint val="9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Sheet3!$E$2:$E$5</c:f>
              <c:numCache>
                <c:formatCode>General</c:formatCode>
                <c:ptCount val="4"/>
                <c:pt idx="0">
                  <c:v>1.77</c:v>
                </c:pt>
                <c:pt idx="1">
                  <c:v>1.62</c:v>
                </c:pt>
                <c:pt idx="2">
                  <c:v>1.55</c:v>
                </c:pt>
                <c:pt idx="3">
                  <c:v>2.12</c:v>
                </c:pt>
              </c:numCache>
            </c:numRef>
          </c:val>
          <c:smooth val="0"/>
          <c:extLst>
            <c:ext xmlns:c16="http://schemas.microsoft.com/office/drawing/2014/chart" uri="{C3380CC4-5D6E-409C-BE32-E72D297353CC}">
              <c16:uniqueId val="{00000002-F1C5-774B-91F6-A4C9D2F82D07}"/>
            </c:ext>
          </c:extLst>
        </c:ser>
        <c:ser>
          <c:idx val="4"/>
          <c:order val="3"/>
          <c:tx>
            <c:strRef>
              <c:f>Sheet3!$G$1</c:f>
              <c:strCache>
                <c:ptCount val="1"/>
                <c:pt idx="0">
                  <c:v>Male Clinical Cutoff</c:v>
                </c:pt>
              </c:strCache>
            </c:strRef>
          </c:tx>
          <c:spPr>
            <a:ln w="38100" cap="rnd">
              <a:solidFill>
                <a:schemeClr val="bg1">
                  <a:lumMod val="65000"/>
                </a:schemeClr>
              </a:solidFill>
              <a:prstDash val="sysDot"/>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Sheet3!$G$2:$G$5</c:f>
              <c:numCache>
                <c:formatCode>General</c:formatCode>
                <c:ptCount val="4"/>
                <c:pt idx="0">
                  <c:v>1.49</c:v>
                </c:pt>
                <c:pt idx="1">
                  <c:v>1.49</c:v>
                </c:pt>
                <c:pt idx="2">
                  <c:v>1.49</c:v>
                </c:pt>
                <c:pt idx="3">
                  <c:v>1.49</c:v>
                </c:pt>
              </c:numCache>
            </c:numRef>
          </c:val>
          <c:smooth val="0"/>
          <c:extLst>
            <c:ext xmlns:c16="http://schemas.microsoft.com/office/drawing/2014/chart" uri="{C3380CC4-5D6E-409C-BE32-E72D297353CC}">
              <c16:uniqueId val="{00000004-F1C5-774B-91F6-A4C9D2F82D07}"/>
            </c:ext>
          </c:extLst>
        </c:ser>
        <c:ser>
          <c:idx val="5"/>
          <c:order val="4"/>
          <c:tx>
            <c:strRef>
              <c:f>Sheet3!$H$1</c:f>
              <c:strCache>
                <c:ptCount val="1"/>
                <c:pt idx="0">
                  <c:v>Female Clinical Cutoff</c:v>
                </c:pt>
              </c:strCache>
            </c:strRef>
          </c:tx>
          <c:spPr>
            <a:ln w="34925" cap="rnd">
              <a:solidFill>
                <a:schemeClr val="bg1">
                  <a:lumMod val="65000"/>
                </a:schemeClr>
              </a:solidFill>
              <a:prstDash val="sysDash"/>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Sheet3!$H$2:$H$5</c:f>
              <c:numCache>
                <c:formatCode>General</c:formatCode>
                <c:ptCount val="4"/>
                <c:pt idx="0">
                  <c:v>1.63</c:v>
                </c:pt>
                <c:pt idx="1">
                  <c:v>1.63</c:v>
                </c:pt>
                <c:pt idx="2">
                  <c:v>1.63</c:v>
                </c:pt>
                <c:pt idx="3">
                  <c:v>1.63</c:v>
                </c:pt>
              </c:numCache>
            </c:numRef>
          </c:val>
          <c:smooth val="0"/>
          <c:extLst>
            <c:ext xmlns:c16="http://schemas.microsoft.com/office/drawing/2014/chart" uri="{C3380CC4-5D6E-409C-BE32-E72D297353CC}">
              <c16:uniqueId val="{00000005-F1C5-774B-91F6-A4C9D2F82D07}"/>
            </c:ext>
          </c:extLst>
        </c:ser>
        <c:dLbls>
          <c:showLegendKey val="0"/>
          <c:showVal val="0"/>
          <c:showCatName val="0"/>
          <c:showSerName val="0"/>
          <c:showPercent val="0"/>
          <c:showBubbleSize val="0"/>
        </c:dLbls>
        <c:marker val="1"/>
        <c:smooth val="0"/>
        <c:axId val="1501897583"/>
        <c:axId val="1458761663"/>
      </c:lineChart>
      <c:catAx>
        <c:axId val="1501897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1458761663"/>
        <c:crosses val="autoZero"/>
        <c:auto val="1"/>
        <c:lblAlgn val="ctr"/>
        <c:lblOffset val="100"/>
        <c:noMultiLvlLbl val="0"/>
      </c:catAx>
      <c:valAx>
        <c:axId val="1458761663"/>
        <c:scaling>
          <c:orientation val="minMax"/>
          <c:max val="3"/>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GB" sz="1600">
                    <a:latin typeface="Century Gothic" panose="020B0502020202020204" pitchFamily="34" charset="0"/>
                  </a:rPr>
                  <a:t>Average CORE-GP Score</a:t>
                </a:r>
              </a:p>
            </c:rich>
          </c:tx>
          <c:layout>
            <c:manualLayout>
              <c:xMode val="edge"/>
              <c:yMode val="edge"/>
              <c:x val="0"/>
              <c:y val="0.2732496275803362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501897583"/>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Sheet3!$B$1</c:f>
              <c:strCache>
                <c:ptCount val="1"/>
                <c:pt idx="0">
                  <c:v>2018-2019</c:v>
                </c:pt>
              </c:strCache>
            </c:strRef>
          </c:tx>
          <c:spPr>
            <a:ln w="47625" cap="rnd">
              <a:solidFill>
                <a:schemeClr val="tx2">
                  <a:lumMod val="20000"/>
                  <a:lumOff val="80000"/>
                </a:schemeClr>
              </a:solidFill>
              <a:round/>
            </a:ln>
            <a:effectLst/>
          </c:spPr>
          <c:marker>
            <c:symbol val="circle"/>
            <c:size val="5"/>
            <c:spPr>
              <a:solidFill>
                <a:schemeClr val="tx2">
                  <a:lumMod val="20000"/>
                  <a:lumOff val="80000"/>
                </a:schemeClr>
              </a:solidFill>
              <a:ln w="9525">
                <a:solidFill>
                  <a:schemeClr val="accent5">
                    <a:tint val="5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Sheet3!$B$2:$B$5</c:f>
              <c:numCache>
                <c:formatCode>General</c:formatCode>
                <c:ptCount val="4"/>
                <c:pt idx="0">
                  <c:v>2.09</c:v>
                </c:pt>
                <c:pt idx="1">
                  <c:v>2.0699999999999998</c:v>
                </c:pt>
                <c:pt idx="2">
                  <c:v>2.15</c:v>
                </c:pt>
                <c:pt idx="3">
                  <c:v>2.36</c:v>
                </c:pt>
              </c:numCache>
            </c:numRef>
          </c:val>
          <c:smooth val="0"/>
          <c:extLst>
            <c:ext xmlns:c16="http://schemas.microsoft.com/office/drawing/2014/chart" uri="{C3380CC4-5D6E-409C-BE32-E72D297353CC}">
              <c16:uniqueId val="{00000000-F1C5-774B-91F6-A4C9D2F82D07}"/>
            </c:ext>
          </c:extLst>
        </c:ser>
        <c:ser>
          <c:idx val="1"/>
          <c:order val="1"/>
          <c:tx>
            <c:strRef>
              <c:f>Sheet3!$D$1</c:f>
              <c:strCache>
                <c:ptCount val="1"/>
                <c:pt idx="0">
                  <c:v>2020-2021</c:v>
                </c:pt>
              </c:strCache>
            </c:strRef>
          </c:tx>
          <c:spPr>
            <a:ln w="4762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5">
                    <a:tint val="7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Sheet3!$D$2:$D$5</c:f>
              <c:numCache>
                <c:formatCode>General</c:formatCode>
                <c:ptCount val="4"/>
                <c:pt idx="0">
                  <c:v>2.0699999999999998</c:v>
                </c:pt>
                <c:pt idx="1">
                  <c:v>2.08</c:v>
                </c:pt>
                <c:pt idx="2">
                  <c:v>2.0699999999999998</c:v>
                </c:pt>
                <c:pt idx="3">
                  <c:v>1.55</c:v>
                </c:pt>
              </c:numCache>
            </c:numRef>
          </c:val>
          <c:smooth val="0"/>
          <c:extLst>
            <c:ext xmlns:c16="http://schemas.microsoft.com/office/drawing/2014/chart" uri="{C3380CC4-5D6E-409C-BE32-E72D297353CC}">
              <c16:uniqueId val="{00000001-F1C5-774B-91F6-A4C9D2F82D07}"/>
            </c:ext>
          </c:extLst>
        </c:ser>
        <c:ser>
          <c:idx val="2"/>
          <c:order val="2"/>
          <c:tx>
            <c:strRef>
              <c:f>Sheet3!$E$1</c:f>
              <c:strCache>
                <c:ptCount val="1"/>
                <c:pt idx="0">
                  <c:v>2021-2022</c:v>
                </c:pt>
              </c:strCache>
            </c:strRef>
          </c:tx>
          <c:spPr>
            <a:ln w="47625" cap="rnd">
              <a:solidFill>
                <a:schemeClr val="accent5">
                  <a:lumMod val="75000"/>
                </a:schemeClr>
              </a:solidFill>
              <a:round/>
            </a:ln>
            <a:effectLst/>
          </c:spPr>
          <c:marker>
            <c:symbol val="circle"/>
            <c:size val="5"/>
            <c:spPr>
              <a:solidFill>
                <a:schemeClr val="accent5">
                  <a:lumMod val="75000"/>
                </a:schemeClr>
              </a:solidFill>
              <a:ln w="9525">
                <a:solidFill>
                  <a:schemeClr val="accent5">
                    <a:tint val="9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Sheet3!$E$2:$E$5</c:f>
              <c:numCache>
                <c:formatCode>General</c:formatCode>
                <c:ptCount val="4"/>
                <c:pt idx="0">
                  <c:v>1.77</c:v>
                </c:pt>
                <c:pt idx="1">
                  <c:v>1.62</c:v>
                </c:pt>
                <c:pt idx="2">
                  <c:v>1.55</c:v>
                </c:pt>
                <c:pt idx="3">
                  <c:v>2.12</c:v>
                </c:pt>
              </c:numCache>
            </c:numRef>
          </c:val>
          <c:smooth val="0"/>
          <c:extLst>
            <c:ext xmlns:c16="http://schemas.microsoft.com/office/drawing/2014/chart" uri="{C3380CC4-5D6E-409C-BE32-E72D297353CC}">
              <c16:uniqueId val="{00000002-F1C5-774B-91F6-A4C9D2F82D07}"/>
            </c:ext>
          </c:extLst>
        </c:ser>
        <c:ser>
          <c:idx val="3"/>
          <c:order val="3"/>
          <c:tx>
            <c:strRef>
              <c:f>Sheet3!$F$1</c:f>
              <c:strCache>
                <c:ptCount val="1"/>
                <c:pt idx="0">
                  <c:v>2022-2023</c:v>
                </c:pt>
              </c:strCache>
            </c:strRef>
          </c:tx>
          <c:spPr>
            <a:ln w="47625" cap="rnd">
              <a:solidFill>
                <a:schemeClr val="accent5">
                  <a:lumMod val="50000"/>
                </a:schemeClr>
              </a:solidFill>
              <a:round/>
            </a:ln>
            <a:effectLst/>
          </c:spPr>
          <c:marker>
            <c:symbol val="circle"/>
            <c:size val="5"/>
            <c:spPr>
              <a:solidFill>
                <a:schemeClr val="accent1">
                  <a:lumMod val="50000"/>
                </a:schemeClr>
              </a:solidFill>
              <a:ln w="9525">
                <a:solidFill>
                  <a:schemeClr val="accent5">
                    <a:shade val="90000"/>
                  </a:schemeClr>
                </a:solidFill>
              </a:ln>
              <a:effectLst/>
            </c:spPr>
          </c:marker>
          <c:cat>
            <c:strRef>
              <c:f>Sheet3!$A$2:$A$5</c:f>
              <c:strCache>
                <c:ptCount val="4"/>
                <c:pt idx="0">
                  <c:v>Start of Teaching</c:v>
                </c:pt>
                <c:pt idx="1">
                  <c:v>After Christmas Break</c:v>
                </c:pt>
                <c:pt idx="2">
                  <c:v>End of Teaching</c:v>
                </c:pt>
                <c:pt idx="3">
                  <c:v>Dissertation Hand-in</c:v>
                </c:pt>
              </c:strCache>
            </c:strRef>
          </c:cat>
          <c:val>
            <c:numRef>
              <c:f>Sheet3!$F$2:$F$5</c:f>
              <c:numCache>
                <c:formatCode>General</c:formatCode>
                <c:ptCount val="4"/>
                <c:pt idx="0">
                  <c:v>1.67</c:v>
                </c:pt>
                <c:pt idx="1">
                  <c:v>1.69</c:v>
                </c:pt>
                <c:pt idx="3">
                  <c:v>1.72</c:v>
                </c:pt>
              </c:numCache>
            </c:numRef>
          </c:val>
          <c:smooth val="0"/>
          <c:extLst>
            <c:ext xmlns:c16="http://schemas.microsoft.com/office/drawing/2014/chart" uri="{C3380CC4-5D6E-409C-BE32-E72D297353CC}">
              <c16:uniqueId val="{00000003-F1C5-774B-91F6-A4C9D2F82D07}"/>
            </c:ext>
          </c:extLst>
        </c:ser>
        <c:ser>
          <c:idx val="4"/>
          <c:order val="4"/>
          <c:tx>
            <c:strRef>
              <c:f>Sheet3!$G$1</c:f>
              <c:strCache>
                <c:ptCount val="1"/>
                <c:pt idx="0">
                  <c:v>Male Clinical Cutoff</c:v>
                </c:pt>
              </c:strCache>
            </c:strRef>
          </c:tx>
          <c:spPr>
            <a:ln w="38100" cap="rnd">
              <a:solidFill>
                <a:schemeClr val="bg1">
                  <a:lumMod val="65000"/>
                </a:schemeClr>
              </a:solidFill>
              <a:prstDash val="sysDot"/>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Sheet3!$G$2:$G$5</c:f>
              <c:numCache>
                <c:formatCode>General</c:formatCode>
                <c:ptCount val="4"/>
                <c:pt idx="0">
                  <c:v>1.49</c:v>
                </c:pt>
                <c:pt idx="1">
                  <c:v>1.49</c:v>
                </c:pt>
                <c:pt idx="2">
                  <c:v>1.49</c:v>
                </c:pt>
                <c:pt idx="3">
                  <c:v>1.49</c:v>
                </c:pt>
              </c:numCache>
            </c:numRef>
          </c:val>
          <c:smooth val="0"/>
          <c:extLst>
            <c:ext xmlns:c16="http://schemas.microsoft.com/office/drawing/2014/chart" uri="{C3380CC4-5D6E-409C-BE32-E72D297353CC}">
              <c16:uniqueId val="{00000004-F1C5-774B-91F6-A4C9D2F82D07}"/>
            </c:ext>
          </c:extLst>
        </c:ser>
        <c:ser>
          <c:idx val="5"/>
          <c:order val="5"/>
          <c:tx>
            <c:strRef>
              <c:f>Sheet3!$H$1</c:f>
              <c:strCache>
                <c:ptCount val="1"/>
                <c:pt idx="0">
                  <c:v>Female Clinical Cutoff</c:v>
                </c:pt>
              </c:strCache>
            </c:strRef>
          </c:tx>
          <c:spPr>
            <a:ln w="34925" cap="rnd">
              <a:solidFill>
                <a:schemeClr val="bg1">
                  <a:lumMod val="65000"/>
                </a:schemeClr>
              </a:solidFill>
              <a:prstDash val="sysDash"/>
              <a:round/>
            </a:ln>
            <a:effectLst/>
          </c:spPr>
          <c:marker>
            <c:symbol val="none"/>
          </c:marker>
          <c:cat>
            <c:strRef>
              <c:f>Sheet3!$A$2:$A$5</c:f>
              <c:strCache>
                <c:ptCount val="4"/>
                <c:pt idx="0">
                  <c:v>Start of Teaching</c:v>
                </c:pt>
                <c:pt idx="1">
                  <c:v>After Christmas Break</c:v>
                </c:pt>
                <c:pt idx="2">
                  <c:v>End of Teaching</c:v>
                </c:pt>
                <c:pt idx="3">
                  <c:v>Dissertation Hand-in</c:v>
                </c:pt>
              </c:strCache>
            </c:strRef>
          </c:cat>
          <c:val>
            <c:numRef>
              <c:f>Sheet3!$H$2:$H$5</c:f>
              <c:numCache>
                <c:formatCode>General</c:formatCode>
                <c:ptCount val="4"/>
                <c:pt idx="0">
                  <c:v>1.63</c:v>
                </c:pt>
                <c:pt idx="1">
                  <c:v>1.63</c:v>
                </c:pt>
                <c:pt idx="2">
                  <c:v>1.63</c:v>
                </c:pt>
                <c:pt idx="3">
                  <c:v>1.63</c:v>
                </c:pt>
              </c:numCache>
            </c:numRef>
          </c:val>
          <c:smooth val="0"/>
          <c:extLst>
            <c:ext xmlns:c16="http://schemas.microsoft.com/office/drawing/2014/chart" uri="{C3380CC4-5D6E-409C-BE32-E72D297353CC}">
              <c16:uniqueId val="{00000005-F1C5-774B-91F6-A4C9D2F82D07}"/>
            </c:ext>
          </c:extLst>
        </c:ser>
        <c:dLbls>
          <c:showLegendKey val="0"/>
          <c:showVal val="0"/>
          <c:showCatName val="0"/>
          <c:showSerName val="0"/>
          <c:showPercent val="0"/>
          <c:showBubbleSize val="0"/>
        </c:dLbls>
        <c:marker val="1"/>
        <c:smooth val="0"/>
        <c:axId val="1501897583"/>
        <c:axId val="1458761663"/>
      </c:lineChart>
      <c:catAx>
        <c:axId val="1501897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crossAx val="1458761663"/>
        <c:crosses val="autoZero"/>
        <c:auto val="1"/>
        <c:lblAlgn val="ctr"/>
        <c:lblOffset val="100"/>
        <c:noMultiLvlLbl val="0"/>
      </c:catAx>
      <c:valAx>
        <c:axId val="1458761663"/>
        <c:scaling>
          <c:orientation val="minMax"/>
          <c:max val="3"/>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GB" sz="1600">
                    <a:latin typeface="Century Gothic" panose="020B0502020202020204" pitchFamily="34" charset="0"/>
                  </a:rPr>
                  <a:t>Average CORE-GP Score</a:t>
                </a:r>
              </a:p>
            </c:rich>
          </c:tx>
          <c:layout>
            <c:manualLayout>
              <c:xMode val="edge"/>
              <c:yMode val="edge"/>
              <c:x val="4.8899755501222494E-3"/>
              <c:y val="0.2708693025023671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1501897583"/>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9.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A62F8-B1DF-4CD0-9200-5A0B818958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711108D-F68E-405F-8EAF-DD7785668903}">
      <dgm:prSet/>
      <dgm:spPr/>
      <dgm:t>
        <a:bodyPr/>
        <a:lstStyle/>
        <a:p>
          <a:pPr rtl="0">
            <a:lnSpc>
              <a:spcPct val="100000"/>
            </a:lnSpc>
          </a:pPr>
          <a:r>
            <a:rPr lang="en-GB"/>
            <a:t>Student Mental Health</a:t>
          </a:r>
          <a:r>
            <a:rPr lang="en-GB">
              <a:latin typeface="Avenir Next LT Pro"/>
            </a:rPr>
            <a:t> Contexts &amp; Cambridge’s developments</a:t>
          </a:r>
          <a:endParaRPr lang="en-US"/>
        </a:p>
      </dgm:t>
    </dgm:pt>
    <dgm:pt modelId="{405C4F96-7FA5-47EB-A225-BC9E22DCB10B}" type="parTrans" cxnId="{B882C707-6B0A-4DE1-B993-E3714C1D536E}">
      <dgm:prSet/>
      <dgm:spPr/>
      <dgm:t>
        <a:bodyPr/>
        <a:lstStyle/>
        <a:p>
          <a:endParaRPr lang="en-US"/>
        </a:p>
      </dgm:t>
    </dgm:pt>
    <dgm:pt modelId="{E791DDCC-3D19-4062-9A66-A02448294906}" type="sibTrans" cxnId="{B882C707-6B0A-4DE1-B993-E3714C1D536E}">
      <dgm:prSet/>
      <dgm:spPr/>
      <dgm:t>
        <a:bodyPr/>
        <a:lstStyle/>
        <a:p>
          <a:endParaRPr lang="en-US"/>
        </a:p>
      </dgm:t>
    </dgm:pt>
    <dgm:pt modelId="{158EC0D8-E507-4544-B9BD-38F8854F9B7A}">
      <dgm:prSet/>
      <dgm:spPr/>
      <dgm:t>
        <a:bodyPr/>
        <a:lstStyle/>
        <a:p>
          <a:pPr rtl="0">
            <a:lnSpc>
              <a:spcPct val="100000"/>
            </a:lnSpc>
          </a:pPr>
          <a:r>
            <a:rPr lang="en-GB">
              <a:latin typeface="Avenir Next LT Pro"/>
            </a:rPr>
            <a:t>Understanding and Improving PGT Wellbeing</a:t>
          </a:r>
          <a:endParaRPr lang="en-US"/>
        </a:p>
      </dgm:t>
    </dgm:pt>
    <dgm:pt modelId="{F41CACE4-86A7-44ED-AE20-D51B215788AA}" type="parTrans" cxnId="{0FEB6AEB-778B-4AE1-97B4-BDDD647379FC}">
      <dgm:prSet/>
      <dgm:spPr/>
      <dgm:t>
        <a:bodyPr/>
        <a:lstStyle/>
        <a:p>
          <a:endParaRPr lang="en-US"/>
        </a:p>
      </dgm:t>
    </dgm:pt>
    <dgm:pt modelId="{930916C4-321B-40FE-BF09-87E84F138AB4}" type="sibTrans" cxnId="{0FEB6AEB-778B-4AE1-97B4-BDDD647379FC}">
      <dgm:prSet/>
      <dgm:spPr/>
      <dgm:t>
        <a:bodyPr/>
        <a:lstStyle/>
        <a:p>
          <a:endParaRPr lang="en-US"/>
        </a:p>
      </dgm:t>
    </dgm:pt>
    <dgm:pt modelId="{E2580C23-F12E-45F6-B979-3F2D948433D8}">
      <dgm:prSet/>
      <dgm:spPr/>
      <dgm:t>
        <a:bodyPr/>
        <a:lstStyle/>
        <a:p>
          <a:pPr rtl="0">
            <a:lnSpc>
              <a:spcPct val="100000"/>
            </a:lnSpc>
          </a:pPr>
          <a:r>
            <a:rPr lang="en-GB">
              <a:latin typeface="Avenir Next LT Pro"/>
            </a:rPr>
            <a:t>PGR Wellbeing: Research</a:t>
          </a:r>
          <a:r>
            <a:rPr lang="en-GB"/>
            <a:t> </a:t>
          </a:r>
          <a:r>
            <a:rPr lang="en-GB">
              <a:latin typeface="Avenir Next LT Pro"/>
            </a:rPr>
            <a:t>and</a:t>
          </a:r>
          <a:r>
            <a:rPr lang="en-GB"/>
            <a:t> </a:t>
          </a:r>
          <a:r>
            <a:rPr lang="en-GB">
              <a:latin typeface="Avenir Next LT Pro"/>
            </a:rPr>
            <a:t>Recommendations</a:t>
          </a:r>
          <a:r>
            <a:rPr lang="en-US"/>
            <a:t> </a:t>
          </a:r>
          <a:r>
            <a:rPr lang="en-GB"/>
            <a:t> </a:t>
          </a:r>
          <a:endParaRPr lang="en-US"/>
        </a:p>
      </dgm:t>
    </dgm:pt>
    <dgm:pt modelId="{8B2C6138-3078-4E7F-865F-D564FAF93D93}" type="parTrans" cxnId="{EFCB15F6-F426-4D42-8F70-52FAC7969711}">
      <dgm:prSet/>
      <dgm:spPr/>
      <dgm:t>
        <a:bodyPr/>
        <a:lstStyle/>
        <a:p>
          <a:endParaRPr lang="en-US"/>
        </a:p>
      </dgm:t>
    </dgm:pt>
    <dgm:pt modelId="{226A10FE-DF91-402F-B27B-1F75E2F4E208}" type="sibTrans" cxnId="{EFCB15F6-F426-4D42-8F70-52FAC7969711}">
      <dgm:prSet/>
      <dgm:spPr/>
      <dgm:t>
        <a:bodyPr/>
        <a:lstStyle/>
        <a:p>
          <a:endParaRPr lang="en-US"/>
        </a:p>
      </dgm:t>
    </dgm:pt>
    <dgm:pt modelId="{EA976DDE-BF02-45D7-8828-461B1E895919}">
      <dgm:prSet/>
      <dgm:spPr/>
      <dgm:t>
        <a:bodyPr/>
        <a:lstStyle/>
        <a:p>
          <a:pPr>
            <a:lnSpc>
              <a:spcPct val="100000"/>
            </a:lnSpc>
          </a:pPr>
          <a:r>
            <a:rPr lang="en-GB"/>
            <a:t>Reflections for discussion</a:t>
          </a:r>
          <a:endParaRPr lang="en-US"/>
        </a:p>
      </dgm:t>
    </dgm:pt>
    <dgm:pt modelId="{14BB85EF-B50E-4BD6-B6E4-DCF3CF231BB7}" type="parTrans" cxnId="{D7D50E3A-C940-425A-9C37-618CC3B7F7AE}">
      <dgm:prSet/>
      <dgm:spPr/>
      <dgm:t>
        <a:bodyPr/>
        <a:lstStyle/>
        <a:p>
          <a:endParaRPr lang="en-US"/>
        </a:p>
      </dgm:t>
    </dgm:pt>
    <dgm:pt modelId="{A4AE4415-0754-47E5-8F09-C2B0C16CDA4C}" type="sibTrans" cxnId="{D7D50E3A-C940-425A-9C37-618CC3B7F7AE}">
      <dgm:prSet/>
      <dgm:spPr/>
      <dgm:t>
        <a:bodyPr/>
        <a:lstStyle/>
        <a:p>
          <a:endParaRPr lang="en-US"/>
        </a:p>
      </dgm:t>
    </dgm:pt>
    <dgm:pt modelId="{68456950-FF6A-47DA-961B-AA139407D2AD}" type="pres">
      <dgm:prSet presAssocID="{CBEA62F8-B1DF-4CD0-9200-5A0B81895840}" presName="root" presStyleCnt="0">
        <dgm:presLayoutVars>
          <dgm:dir/>
          <dgm:resizeHandles val="exact"/>
        </dgm:presLayoutVars>
      </dgm:prSet>
      <dgm:spPr/>
    </dgm:pt>
    <dgm:pt modelId="{DD8345E2-97C0-4E6C-A4EE-556E9AF1BA87}" type="pres">
      <dgm:prSet presAssocID="{F711108D-F68E-405F-8EAF-DD7785668903}" presName="compNode" presStyleCnt="0"/>
      <dgm:spPr/>
    </dgm:pt>
    <dgm:pt modelId="{A3F4F212-39B5-4E98-9112-52B73FFCC8F8}" type="pres">
      <dgm:prSet presAssocID="{F711108D-F68E-405F-8EAF-DD7785668903}" presName="bgRect" presStyleLbl="bgShp" presStyleIdx="0" presStyleCnt="4"/>
      <dgm:spPr/>
    </dgm:pt>
    <dgm:pt modelId="{DADA3AFE-46C9-4AAE-94BE-57F457759B42}" type="pres">
      <dgm:prSet presAssocID="{F711108D-F68E-405F-8EAF-DD7785668903}"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B093049-4259-454A-933F-0C1E2D3F3377}" type="pres">
      <dgm:prSet presAssocID="{F711108D-F68E-405F-8EAF-DD7785668903}" presName="spaceRect" presStyleCnt="0"/>
      <dgm:spPr/>
    </dgm:pt>
    <dgm:pt modelId="{17651CCC-C7BE-4514-85A7-D4869855A06E}" type="pres">
      <dgm:prSet presAssocID="{F711108D-F68E-405F-8EAF-DD7785668903}" presName="parTx" presStyleLbl="revTx" presStyleIdx="0" presStyleCnt="4">
        <dgm:presLayoutVars>
          <dgm:chMax val="0"/>
          <dgm:chPref val="0"/>
        </dgm:presLayoutVars>
      </dgm:prSet>
      <dgm:spPr/>
    </dgm:pt>
    <dgm:pt modelId="{72FA7C2D-8B36-4A07-BCB8-E269169E8234}" type="pres">
      <dgm:prSet presAssocID="{E791DDCC-3D19-4062-9A66-A02448294906}" presName="sibTrans" presStyleCnt="0"/>
      <dgm:spPr/>
    </dgm:pt>
    <dgm:pt modelId="{F19500A1-B6E8-4787-846D-ABEFE80FE13C}" type="pres">
      <dgm:prSet presAssocID="{158EC0D8-E507-4544-B9BD-38F8854F9B7A}" presName="compNode" presStyleCnt="0"/>
      <dgm:spPr/>
    </dgm:pt>
    <dgm:pt modelId="{3CCB082C-11D8-4FF5-9159-DF91E729A473}" type="pres">
      <dgm:prSet presAssocID="{158EC0D8-E507-4544-B9BD-38F8854F9B7A}" presName="bgRect" presStyleLbl="bgShp" presStyleIdx="1" presStyleCnt="4"/>
      <dgm:spPr/>
    </dgm:pt>
    <dgm:pt modelId="{177041F0-308A-43E1-97C3-BDFD958A3F40}" type="pres">
      <dgm:prSet presAssocID="{158EC0D8-E507-4544-B9BD-38F8854F9B7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24012CD-6DA1-48A2-9E84-2CA2927C7088}" type="pres">
      <dgm:prSet presAssocID="{158EC0D8-E507-4544-B9BD-38F8854F9B7A}" presName="spaceRect" presStyleCnt="0"/>
      <dgm:spPr/>
    </dgm:pt>
    <dgm:pt modelId="{CC870DB5-D41F-4747-A0DC-950E63249162}" type="pres">
      <dgm:prSet presAssocID="{158EC0D8-E507-4544-B9BD-38F8854F9B7A}" presName="parTx" presStyleLbl="revTx" presStyleIdx="1" presStyleCnt="4">
        <dgm:presLayoutVars>
          <dgm:chMax val="0"/>
          <dgm:chPref val="0"/>
        </dgm:presLayoutVars>
      </dgm:prSet>
      <dgm:spPr/>
    </dgm:pt>
    <dgm:pt modelId="{039A7727-498A-4471-9E43-95CCCBACB8C9}" type="pres">
      <dgm:prSet presAssocID="{930916C4-321B-40FE-BF09-87E84F138AB4}" presName="sibTrans" presStyleCnt="0"/>
      <dgm:spPr/>
    </dgm:pt>
    <dgm:pt modelId="{B78E804B-DAE5-4DC2-BDC1-315BE55C680A}" type="pres">
      <dgm:prSet presAssocID="{E2580C23-F12E-45F6-B979-3F2D948433D8}" presName="compNode" presStyleCnt="0"/>
      <dgm:spPr/>
    </dgm:pt>
    <dgm:pt modelId="{4F2A0E4F-C749-44C0-B8AD-D7C7C8DA36FD}" type="pres">
      <dgm:prSet presAssocID="{E2580C23-F12E-45F6-B979-3F2D948433D8}" presName="bgRect" presStyleLbl="bgShp" presStyleIdx="2" presStyleCnt="4"/>
      <dgm:spPr/>
    </dgm:pt>
    <dgm:pt modelId="{31E092B4-D93B-46A3-AE8B-CBDA2867ECA4}" type="pres">
      <dgm:prSet presAssocID="{E2580C23-F12E-45F6-B979-3F2D948433D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CCC3234-9EB7-4D5B-BE5C-D83D7F1F5539}" type="pres">
      <dgm:prSet presAssocID="{E2580C23-F12E-45F6-B979-3F2D948433D8}" presName="spaceRect" presStyleCnt="0"/>
      <dgm:spPr/>
    </dgm:pt>
    <dgm:pt modelId="{3FDADFC8-470D-419A-9052-CAA4BC072DB8}" type="pres">
      <dgm:prSet presAssocID="{E2580C23-F12E-45F6-B979-3F2D948433D8}" presName="parTx" presStyleLbl="revTx" presStyleIdx="2" presStyleCnt="4">
        <dgm:presLayoutVars>
          <dgm:chMax val="0"/>
          <dgm:chPref val="0"/>
        </dgm:presLayoutVars>
      </dgm:prSet>
      <dgm:spPr/>
    </dgm:pt>
    <dgm:pt modelId="{841A7263-2796-4B47-968A-64BD08A017CE}" type="pres">
      <dgm:prSet presAssocID="{226A10FE-DF91-402F-B27B-1F75E2F4E208}" presName="sibTrans" presStyleCnt="0"/>
      <dgm:spPr/>
    </dgm:pt>
    <dgm:pt modelId="{180B1D7C-D52F-4DC1-BF46-9CE1C215B0FC}" type="pres">
      <dgm:prSet presAssocID="{EA976DDE-BF02-45D7-8828-461B1E895919}" presName="compNode" presStyleCnt="0"/>
      <dgm:spPr/>
    </dgm:pt>
    <dgm:pt modelId="{7284E74A-09B2-4CF2-A5B2-E6F479603C4B}" type="pres">
      <dgm:prSet presAssocID="{EA976DDE-BF02-45D7-8828-461B1E895919}" presName="bgRect" presStyleLbl="bgShp" presStyleIdx="3" presStyleCnt="4"/>
      <dgm:spPr/>
    </dgm:pt>
    <dgm:pt modelId="{A3798999-6187-498E-9758-E3EBB5482A6E}" type="pres">
      <dgm:prSet presAssocID="{EA976DDE-BF02-45D7-8828-461B1E89591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with solid fill"/>
        </a:ext>
      </dgm:extLst>
    </dgm:pt>
    <dgm:pt modelId="{179D6766-9935-4A6B-B666-C91B3CAA9613}" type="pres">
      <dgm:prSet presAssocID="{EA976DDE-BF02-45D7-8828-461B1E895919}" presName="spaceRect" presStyleCnt="0"/>
      <dgm:spPr/>
    </dgm:pt>
    <dgm:pt modelId="{317F14AF-5B87-4E6F-8E9D-A6D070C7A2DE}" type="pres">
      <dgm:prSet presAssocID="{EA976DDE-BF02-45D7-8828-461B1E895919}" presName="parTx" presStyleLbl="revTx" presStyleIdx="3" presStyleCnt="4">
        <dgm:presLayoutVars>
          <dgm:chMax val="0"/>
          <dgm:chPref val="0"/>
        </dgm:presLayoutVars>
      </dgm:prSet>
      <dgm:spPr/>
    </dgm:pt>
  </dgm:ptLst>
  <dgm:cxnLst>
    <dgm:cxn modelId="{9A450D02-0451-467B-9B05-6D3C954CA9BF}" type="presOf" srcId="{F711108D-F68E-405F-8EAF-DD7785668903}" destId="{17651CCC-C7BE-4514-85A7-D4869855A06E}" srcOrd="0" destOrd="0" presId="urn:microsoft.com/office/officeart/2018/2/layout/IconVerticalSolidList"/>
    <dgm:cxn modelId="{B882C707-6B0A-4DE1-B993-E3714C1D536E}" srcId="{CBEA62F8-B1DF-4CD0-9200-5A0B81895840}" destId="{F711108D-F68E-405F-8EAF-DD7785668903}" srcOrd="0" destOrd="0" parTransId="{405C4F96-7FA5-47EB-A225-BC9E22DCB10B}" sibTransId="{E791DDCC-3D19-4062-9A66-A02448294906}"/>
    <dgm:cxn modelId="{D7D50E3A-C940-425A-9C37-618CC3B7F7AE}" srcId="{CBEA62F8-B1DF-4CD0-9200-5A0B81895840}" destId="{EA976DDE-BF02-45D7-8828-461B1E895919}" srcOrd="3" destOrd="0" parTransId="{14BB85EF-B50E-4BD6-B6E4-DCF3CF231BB7}" sibTransId="{A4AE4415-0754-47E5-8F09-C2B0C16CDA4C}"/>
    <dgm:cxn modelId="{2488EE5B-D5E8-4556-8047-89BF31E0291F}" type="presOf" srcId="{E2580C23-F12E-45F6-B979-3F2D948433D8}" destId="{3FDADFC8-470D-419A-9052-CAA4BC072DB8}" srcOrd="0" destOrd="0" presId="urn:microsoft.com/office/officeart/2018/2/layout/IconVerticalSolidList"/>
    <dgm:cxn modelId="{A96D1895-A396-4D48-9E12-9A00FD0E5111}" type="presOf" srcId="{EA976DDE-BF02-45D7-8828-461B1E895919}" destId="{317F14AF-5B87-4E6F-8E9D-A6D070C7A2DE}" srcOrd="0" destOrd="0" presId="urn:microsoft.com/office/officeart/2018/2/layout/IconVerticalSolidList"/>
    <dgm:cxn modelId="{CD8337DB-8EFC-4E67-A18E-19D7428BE539}" type="presOf" srcId="{CBEA62F8-B1DF-4CD0-9200-5A0B81895840}" destId="{68456950-FF6A-47DA-961B-AA139407D2AD}" srcOrd="0" destOrd="0" presId="urn:microsoft.com/office/officeart/2018/2/layout/IconVerticalSolidList"/>
    <dgm:cxn modelId="{0FEB6AEB-778B-4AE1-97B4-BDDD647379FC}" srcId="{CBEA62F8-B1DF-4CD0-9200-5A0B81895840}" destId="{158EC0D8-E507-4544-B9BD-38F8854F9B7A}" srcOrd="1" destOrd="0" parTransId="{F41CACE4-86A7-44ED-AE20-D51B215788AA}" sibTransId="{930916C4-321B-40FE-BF09-87E84F138AB4}"/>
    <dgm:cxn modelId="{A19522F0-B96E-4693-B762-3CCB27ECD0D8}" type="presOf" srcId="{158EC0D8-E507-4544-B9BD-38F8854F9B7A}" destId="{CC870DB5-D41F-4747-A0DC-950E63249162}" srcOrd="0" destOrd="0" presId="urn:microsoft.com/office/officeart/2018/2/layout/IconVerticalSolidList"/>
    <dgm:cxn modelId="{EFCB15F6-F426-4D42-8F70-52FAC7969711}" srcId="{CBEA62F8-B1DF-4CD0-9200-5A0B81895840}" destId="{E2580C23-F12E-45F6-B979-3F2D948433D8}" srcOrd="2" destOrd="0" parTransId="{8B2C6138-3078-4E7F-865F-D564FAF93D93}" sibTransId="{226A10FE-DF91-402F-B27B-1F75E2F4E208}"/>
    <dgm:cxn modelId="{64535E62-60E8-4295-BC48-35FBC6DFD634}" type="presParOf" srcId="{68456950-FF6A-47DA-961B-AA139407D2AD}" destId="{DD8345E2-97C0-4E6C-A4EE-556E9AF1BA87}" srcOrd="0" destOrd="0" presId="urn:microsoft.com/office/officeart/2018/2/layout/IconVerticalSolidList"/>
    <dgm:cxn modelId="{473242DC-A3FC-4B89-8417-782A21934E86}" type="presParOf" srcId="{DD8345E2-97C0-4E6C-A4EE-556E9AF1BA87}" destId="{A3F4F212-39B5-4E98-9112-52B73FFCC8F8}" srcOrd="0" destOrd="0" presId="urn:microsoft.com/office/officeart/2018/2/layout/IconVerticalSolidList"/>
    <dgm:cxn modelId="{6F86E0F1-242D-43FD-8EC0-6E59026338DC}" type="presParOf" srcId="{DD8345E2-97C0-4E6C-A4EE-556E9AF1BA87}" destId="{DADA3AFE-46C9-4AAE-94BE-57F457759B42}" srcOrd="1" destOrd="0" presId="urn:microsoft.com/office/officeart/2018/2/layout/IconVerticalSolidList"/>
    <dgm:cxn modelId="{039D9BAE-7BE7-48E2-826C-94CE601229EB}" type="presParOf" srcId="{DD8345E2-97C0-4E6C-A4EE-556E9AF1BA87}" destId="{6B093049-4259-454A-933F-0C1E2D3F3377}" srcOrd="2" destOrd="0" presId="urn:microsoft.com/office/officeart/2018/2/layout/IconVerticalSolidList"/>
    <dgm:cxn modelId="{6A5B7FC7-948F-4C05-9904-C9F1FB8B599D}" type="presParOf" srcId="{DD8345E2-97C0-4E6C-A4EE-556E9AF1BA87}" destId="{17651CCC-C7BE-4514-85A7-D4869855A06E}" srcOrd="3" destOrd="0" presId="urn:microsoft.com/office/officeart/2018/2/layout/IconVerticalSolidList"/>
    <dgm:cxn modelId="{B6235D8A-CD3A-4AD4-80E4-DE0425FE89B0}" type="presParOf" srcId="{68456950-FF6A-47DA-961B-AA139407D2AD}" destId="{72FA7C2D-8B36-4A07-BCB8-E269169E8234}" srcOrd="1" destOrd="0" presId="urn:microsoft.com/office/officeart/2018/2/layout/IconVerticalSolidList"/>
    <dgm:cxn modelId="{FE4A8DA8-1FE9-4F1E-A75F-63CFC41DEDC1}" type="presParOf" srcId="{68456950-FF6A-47DA-961B-AA139407D2AD}" destId="{F19500A1-B6E8-4787-846D-ABEFE80FE13C}" srcOrd="2" destOrd="0" presId="urn:microsoft.com/office/officeart/2018/2/layout/IconVerticalSolidList"/>
    <dgm:cxn modelId="{20F86FA4-0E11-4F98-8844-1C2A5C5CD23E}" type="presParOf" srcId="{F19500A1-B6E8-4787-846D-ABEFE80FE13C}" destId="{3CCB082C-11D8-4FF5-9159-DF91E729A473}" srcOrd="0" destOrd="0" presId="urn:microsoft.com/office/officeart/2018/2/layout/IconVerticalSolidList"/>
    <dgm:cxn modelId="{C0177F62-B691-48D7-B38D-D3C61EB72783}" type="presParOf" srcId="{F19500A1-B6E8-4787-846D-ABEFE80FE13C}" destId="{177041F0-308A-43E1-97C3-BDFD958A3F40}" srcOrd="1" destOrd="0" presId="urn:microsoft.com/office/officeart/2018/2/layout/IconVerticalSolidList"/>
    <dgm:cxn modelId="{23055BF9-DA71-4351-93B9-B72BA1448CCD}" type="presParOf" srcId="{F19500A1-B6E8-4787-846D-ABEFE80FE13C}" destId="{B24012CD-6DA1-48A2-9E84-2CA2927C7088}" srcOrd="2" destOrd="0" presId="urn:microsoft.com/office/officeart/2018/2/layout/IconVerticalSolidList"/>
    <dgm:cxn modelId="{9CB8F89E-58BA-4AB7-BA94-6BFF1C18C867}" type="presParOf" srcId="{F19500A1-B6E8-4787-846D-ABEFE80FE13C}" destId="{CC870DB5-D41F-4747-A0DC-950E63249162}" srcOrd="3" destOrd="0" presId="urn:microsoft.com/office/officeart/2018/2/layout/IconVerticalSolidList"/>
    <dgm:cxn modelId="{C7AA6B77-C93F-4172-8DFF-55863D761C6D}" type="presParOf" srcId="{68456950-FF6A-47DA-961B-AA139407D2AD}" destId="{039A7727-498A-4471-9E43-95CCCBACB8C9}" srcOrd="3" destOrd="0" presId="urn:microsoft.com/office/officeart/2018/2/layout/IconVerticalSolidList"/>
    <dgm:cxn modelId="{8B32B465-7411-42E0-BF9B-97723AB20429}" type="presParOf" srcId="{68456950-FF6A-47DA-961B-AA139407D2AD}" destId="{B78E804B-DAE5-4DC2-BDC1-315BE55C680A}" srcOrd="4" destOrd="0" presId="urn:microsoft.com/office/officeart/2018/2/layout/IconVerticalSolidList"/>
    <dgm:cxn modelId="{F94BBFAA-2B84-48C6-B5E9-FDCF775FDEA0}" type="presParOf" srcId="{B78E804B-DAE5-4DC2-BDC1-315BE55C680A}" destId="{4F2A0E4F-C749-44C0-B8AD-D7C7C8DA36FD}" srcOrd="0" destOrd="0" presId="urn:microsoft.com/office/officeart/2018/2/layout/IconVerticalSolidList"/>
    <dgm:cxn modelId="{32E477DA-14CE-452A-AE8A-CFF13D863B6A}" type="presParOf" srcId="{B78E804B-DAE5-4DC2-BDC1-315BE55C680A}" destId="{31E092B4-D93B-46A3-AE8B-CBDA2867ECA4}" srcOrd="1" destOrd="0" presId="urn:microsoft.com/office/officeart/2018/2/layout/IconVerticalSolidList"/>
    <dgm:cxn modelId="{0E1CFC29-02F0-438C-9B2C-77BC16DEECC0}" type="presParOf" srcId="{B78E804B-DAE5-4DC2-BDC1-315BE55C680A}" destId="{0CCC3234-9EB7-4D5B-BE5C-D83D7F1F5539}" srcOrd="2" destOrd="0" presId="urn:microsoft.com/office/officeart/2018/2/layout/IconVerticalSolidList"/>
    <dgm:cxn modelId="{C2FB217A-A432-470D-A769-2BF68CDC50F6}" type="presParOf" srcId="{B78E804B-DAE5-4DC2-BDC1-315BE55C680A}" destId="{3FDADFC8-470D-419A-9052-CAA4BC072DB8}" srcOrd="3" destOrd="0" presId="urn:microsoft.com/office/officeart/2018/2/layout/IconVerticalSolidList"/>
    <dgm:cxn modelId="{4309D06A-5A39-4DE4-9E55-6AB15A8A917D}" type="presParOf" srcId="{68456950-FF6A-47DA-961B-AA139407D2AD}" destId="{841A7263-2796-4B47-968A-64BD08A017CE}" srcOrd="5" destOrd="0" presId="urn:microsoft.com/office/officeart/2018/2/layout/IconVerticalSolidList"/>
    <dgm:cxn modelId="{B3D2D6DF-4A2A-41FA-90CA-B18A9A03D75D}" type="presParOf" srcId="{68456950-FF6A-47DA-961B-AA139407D2AD}" destId="{180B1D7C-D52F-4DC1-BF46-9CE1C215B0FC}" srcOrd="6" destOrd="0" presId="urn:microsoft.com/office/officeart/2018/2/layout/IconVerticalSolidList"/>
    <dgm:cxn modelId="{C3AE8633-2D12-4BC4-A00F-7B9639C596C9}" type="presParOf" srcId="{180B1D7C-D52F-4DC1-BF46-9CE1C215B0FC}" destId="{7284E74A-09B2-4CF2-A5B2-E6F479603C4B}" srcOrd="0" destOrd="0" presId="urn:microsoft.com/office/officeart/2018/2/layout/IconVerticalSolidList"/>
    <dgm:cxn modelId="{499F1768-00F3-4D25-B511-C3F942C11ADF}" type="presParOf" srcId="{180B1D7C-D52F-4DC1-BF46-9CE1C215B0FC}" destId="{A3798999-6187-498E-9758-E3EBB5482A6E}" srcOrd="1" destOrd="0" presId="urn:microsoft.com/office/officeart/2018/2/layout/IconVerticalSolidList"/>
    <dgm:cxn modelId="{D85A2700-A9A1-4DEA-9AE9-14590E763354}" type="presParOf" srcId="{180B1D7C-D52F-4DC1-BF46-9CE1C215B0FC}" destId="{179D6766-9935-4A6B-B666-C91B3CAA9613}" srcOrd="2" destOrd="0" presId="urn:microsoft.com/office/officeart/2018/2/layout/IconVerticalSolidList"/>
    <dgm:cxn modelId="{1ADF5A74-BA4E-4E5B-9B38-A31B72E329AC}" type="presParOf" srcId="{180B1D7C-D52F-4DC1-BF46-9CE1C215B0FC}" destId="{317F14AF-5B87-4E6F-8E9D-A6D070C7A2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EE2A68-C848-4E8D-B47B-A763BCC996B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AADDBE3-782B-4246-B4E0-41E7D746A355}">
      <dgm:prSet/>
      <dgm:spPr/>
      <dgm:t>
        <a:bodyPr/>
        <a:lstStyle/>
        <a:p>
          <a:pPr rtl="0">
            <a:lnSpc>
              <a:spcPct val="100000"/>
            </a:lnSpc>
            <a:defRPr cap="all"/>
          </a:pPr>
          <a:r>
            <a:rPr lang="en-GB" b="1" dirty="0"/>
            <a:t>Individual-level:</a:t>
          </a:r>
          <a:r>
            <a:rPr lang="en-GB" dirty="0">
              <a:latin typeface="Avenir Next LT Pro"/>
            </a:rPr>
            <a:t> student engagement,</a:t>
          </a:r>
          <a:r>
            <a:rPr lang="en-GB" dirty="0"/>
            <a:t> </a:t>
          </a:r>
          <a:r>
            <a:rPr lang="en-GB" dirty="0">
              <a:latin typeface="Avenir Next LT Pro"/>
            </a:rPr>
            <a:t>supervisor's capacity for new approaches.</a:t>
          </a:r>
          <a:r>
            <a:rPr lang="en-GB" dirty="0"/>
            <a:t> </a:t>
          </a:r>
          <a:endParaRPr lang="en-US" dirty="0">
            <a:latin typeface="Avenir Next LT Pro"/>
          </a:endParaRPr>
        </a:p>
      </dgm:t>
    </dgm:pt>
    <dgm:pt modelId="{606D99F5-2BBA-447E-9388-F94373923D09}" type="parTrans" cxnId="{B2B82C79-36D0-4E26-94DC-43B19A1C7D7F}">
      <dgm:prSet/>
      <dgm:spPr/>
      <dgm:t>
        <a:bodyPr/>
        <a:lstStyle/>
        <a:p>
          <a:endParaRPr lang="en-US"/>
        </a:p>
      </dgm:t>
    </dgm:pt>
    <dgm:pt modelId="{308E2D5D-A136-417C-A29D-3071303BB273}" type="sibTrans" cxnId="{B2B82C79-36D0-4E26-94DC-43B19A1C7D7F}">
      <dgm:prSet/>
      <dgm:spPr/>
      <dgm:t>
        <a:bodyPr/>
        <a:lstStyle/>
        <a:p>
          <a:endParaRPr lang="en-US"/>
        </a:p>
      </dgm:t>
    </dgm:pt>
    <dgm:pt modelId="{B1D6EB8F-4F16-415E-96BC-AD6768CB676D}">
      <dgm:prSet/>
      <dgm:spPr/>
      <dgm:t>
        <a:bodyPr/>
        <a:lstStyle/>
        <a:p>
          <a:pPr rtl="0">
            <a:lnSpc>
              <a:spcPct val="100000"/>
            </a:lnSpc>
            <a:defRPr cap="all"/>
          </a:pPr>
          <a:r>
            <a:rPr lang="en-GB" b="1" dirty="0"/>
            <a:t>Organisational-level:</a:t>
          </a:r>
          <a:r>
            <a:rPr lang="en-GB" dirty="0"/>
            <a:t> </a:t>
          </a:r>
          <a:r>
            <a:rPr lang="en-GB" dirty="0">
              <a:latin typeface="Avenir Next LT Pro"/>
            </a:rPr>
            <a:t>Time, Resources, culture.</a:t>
          </a:r>
          <a:r>
            <a:rPr lang="en-GB" dirty="0"/>
            <a:t> </a:t>
          </a:r>
          <a:endParaRPr lang="en-US" dirty="0"/>
        </a:p>
      </dgm:t>
    </dgm:pt>
    <dgm:pt modelId="{D6FAC6AB-5D9B-4D7C-99B5-412529C530BA}" type="parTrans" cxnId="{378FE5AE-CBC3-4BB4-8A15-BA854F38287B}">
      <dgm:prSet/>
      <dgm:spPr/>
      <dgm:t>
        <a:bodyPr/>
        <a:lstStyle/>
        <a:p>
          <a:endParaRPr lang="en-US"/>
        </a:p>
      </dgm:t>
    </dgm:pt>
    <dgm:pt modelId="{637F2667-FC72-4233-8E43-B0101A905AB6}" type="sibTrans" cxnId="{378FE5AE-CBC3-4BB4-8A15-BA854F38287B}">
      <dgm:prSet/>
      <dgm:spPr/>
      <dgm:t>
        <a:bodyPr/>
        <a:lstStyle/>
        <a:p>
          <a:endParaRPr lang="en-US"/>
        </a:p>
      </dgm:t>
    </dgm:pt>
    <dgm:pt modelId="{C7B701CD-9E2D-4E4D-BDF8-5DCFD0552BE7}">
      <dgm:prSet/>
      <dgm:spPr/>
      <dgm:t>
        <a:bodyPr/>
        <a:lstStyle/>
        <a:p>
          <a:pPr rtl="0">
            <a:lnSpc>
              <a:spcPct val="100000"/>
            </a:lnSpc>
            <a:defRPr cap="all"/>
          </a:pPr>
          <a:r>
            <a:rPr lang="en-GB" b="1" dirty="0"/>
            <a:t>Social and political context</a:t>
          </a:r>
          <a:r>
            <a:rPr lang="en-GB" dirty="0"/>
            <a:t>:</a:t>
          </a:r>
          <a:r>
            <a:rPr lang="en-GB" dirty="0">
              <a:latin typeface="Avenir Next LT Pro"/>
            </a:rPr>
            <a:t> PGR wellbeing exists within HE's working practices and wider labour market conditions.</a:t>
          </a:r>
          <a:endParaRPr lang="en-GB" dirty="0"/>
        </a:p>
      </dgm:t>
    </dgm:pt>
    <dgm:pt modelId="{297D0DCD-3FD9-406D-AB4A-2270FEA57517}" type="parTrans" cxnId="{A3976E1A-9680-49D8-9777-C3C70A285620}">
      <dgm:prSet/>
      <dgm:spPr/>
      <dgm:t>
        <a:bodyPr/>
        <a:lstStyle/>
        <a:p>
          <a:endParaRPr lang="en-US"/>
        </a:p>
      </dgm:t>
    </dgm:pt>
    <dgm:pt modelId="{A1D2B9F7-CACA-4F90-8943-8F82E7A24122}" type="sibTrans" cxnId="{A3976E1A-9680-49D8-9777-C3C70A285620}">
      <dgm:prSet/>
      <dgm:spPr/>
      <dgm:t>
        <a:bodyPr/>
        <a:lstStyle/>
        <a:p>
          <a:endParaRPr lang="en-US"/>
        </a:p>
      </dgm:t>
    </dgm:pt>
    <dgm:pt modelId="{A15B607F-AF2B-4F27-AF5A-0E24801E1F98}" type="pres">
      <dgm:prSet presAssocID="{B7EE2A68-C848-4E8D-B47B-A763BCC996B7}" presName="root" presStyleCnt="0">
        <dgm:presLayoutVars>
          <dgm:dir/>
          <dgm:resizeHandles val="exact"/>
        </dgm:presLayoutVars>
      </dgm:prSet>
      <dgm:spPr/>
    </dgm:pt>
    <dgm:pt modelId="{B1B18B60-7CF4-4018-B885-90600E3DEA65}" type="pres">
      <dgm:prSet presAssocID="{5AADDBE3-782B-4246-B4E0-41E7D746A355}" presName="compNode" presStyleCnt="0"/>
      <dgm:spPr/>
    </dgm:pt>
    <dgm:pt modelId="{8A48A8C9-96A7-4A22-8B95-96BFCD890FB7}" type="pres">
      <dgm:prSet presAssocID="{5AADDBE3-782B-4246-B4E0-41E7D746A355}" presName="iconBgRect" presStyleLbl="bgShp" presStyleIdx="0" presStyleCnt="3"/>
      <dgm:spPr>
        <a:prstGeom prst="round2DiagRect">
          <a:avLst>
            <a:gd name="adj1" fmla="val 29727"/>
            <a:gd name="adj2" fmla="val 0"/>
          </a:avLst>
        </a:prstGeom>
      </dgm:spPr>
    </dgm:pt>
    <dgm:pt modelId="{3E9E8F76-9B54-4D23-A3F0-5CF1459514CB}" type="pres">
      <dgm:prSet presAssocID="{5AADDBE3-782B-4246-B4E0-41E7D746A35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with solid fill"/>
        </a:ext>
      </dgm:extLst>
    </dgm:pt>
    <dgm:pt modelId="{0F5A3CD8-A162-4117-896D-D431E572E4C9}" type="pres">
      <dgm:prSet presAssocID="{5AADDBE3-782B-4246-B4E0-41E7D746A355}" presName="spaceRect" presStyleCnt="0"/>
      <dgm:spPr/>
    </dgm:pt>
    <dgm:pt modelId="{108BFE16-9AFC-4984-A263-44D6E50E8353}" type="pres">
      <dgm:prSet presAssocID="{5AADDBE3-782B-4246-B4E0-41E7D746A355}" presName="textRect" presStyleLbl="revTx" presStyleIdx="0" presStyleCnt="3">
        <dgm:presLayoutVars>
          <dgm:chMax val="1"/>
          <dgm:chPref val="1"/>
        </dgm:presLayoutVars>
      </dgm:prSet>
      <dgm:spPr/>
    </dgm:pt>
    <dgm:pt modelId="{C86C8F93-628D-4372-B729-AE1E04BF57FC}" type="pres">
      <dgm:prSet presAssocID="{308E2D5D-A136-417C-A29D-3071303BB273}" presName="sibTrans" presStyleCnt="0"/>
      <dgm:spPr/>
    </dgm:pt>
    <dgm:pt modelId="{3D73FAEA-D2E3-491F-80FA-A1D034DB2D97}" type="pres">
      <dgm:prSet presAssocID="{B1D6EB8F-4F16-415E-96BC-AD6768CB676D}" presName="compNode" presStyleCnt="0"/>
      <dgm:spPr/>
    </dgm:pt>
    <dgm:pt modelId="{8D613ED2-C1A3-4E9C-9FA2-01B8CBD92911}" type="pres">
      <dgm:prSet presAssocID="{B1D6EB8F-4F16-415E-96BC-AD6768CB676D}" presName="iconBgRect" presStyleLbl="bgShp" presStyleIdx="1" presStyleCnt="3"/>
      <dgm:spPr>
        <a:prstGeom prst="round2DiagRect">
          <a:avLst>
            <a:gd name="adj1" fmla="val 29727"/>
            <a:gd name="adj2" fmla="val 0"/>
          </a:avLst>
        </a:prstGeom>
      </dgm:spPr>
    </dgm:pt>
    <dgm:pt modelId="{4E24E9FD-5BE6-4150-B899-AFD149462FF1}" type="pres">
      <dgm:prSet presAssocID="{B1D6EB8F-4F16-415E-96BC-AD6768CB676D}"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2D1B989D-3617-45CF-B14B-68BE7A1E8D24}" type="pres">
      <dgm:prSet presAssocID="{B1D6EB8F-4F16-415E-96BC-AD6768CB676D}" presName="spaceRect" presStyleCnt="0"/>
      <dgm:spPr/>
    </dgm:pt>
    <dgm:pt modelId="{10BA3AD9-C6C6-4556-9F07-C1C62A8BD51E}" type="pres">
      <dgm:prSet presAssocID="{B1D6EB8F-4F16-415E-96BC-AD6768CB676D}" presName="textRect" presStyleLbl="revTx" presStyleIdx="1" presStyleCnt="3">
        <dgm:presLayoutVars>
          <dgm:chMax val="1"/>
          <dgm:chPref val="1"/>
        </dgm:presLayoutVars>
      </dgm:prSet>
      <dgm:spPr/>
    </dgm:pt>
    <dgm:pt modelId="{73BAE4D1-4146-4248-9A0B-7A3DA3A47EB7}" type="pres">
      <dgm:prSet presAssocID="{637F2667-FC72-4233-8E43-B0101A905AB6}" presName="sibTrans" presStyleCnt="0"/>
      <dgm:spPr/>
    </dgm:pt>
    <dgm:pt modelId="{D2990443-88E4-4EBC-878D-C0F9E053E49C}" type="pres">
      <dgm:prSet presAssocID="{C7B701CD-9E2D-4E4D-BDF8-5DCFD0552BE7}" presName="compNode" presStyleCnt="0"/>
      <dgm:spPr/>
    </dgm:pt>
    <dgm:pt modelId="{73FEEF30-4B22-4EB7-BD7F-11D91542FB58}" type="pres">
      <dgm:prSet presAssocID="{C7B701CD-9E2D-4E4D-BDF8-5DCFD0552BE7}" presName="iconBgRect" presStyleLbl="bgShp" presStyleIdx="2" presStyleCnt="3"/>
      <dgm:spPr>
        <a:prstGeom prst="round2DiagRect">
          <a:avLst>
            <a:gd name="adj1" fmla="val 29727"/>
            <a:gd name="adj2" fmla="val 0"/>
          </a:avLst>
        </a:prstGeom>
      </dgm:spPr>
    </dgm:pt>
    <dgm:pt modelId="{0D6914F3-97CB-4137-A588-02DFFB0C612B}" type="pres">
      <dgm:prSet presAssocID="{C7B701CD-9E2D-4E4D-BDF8-5DCFD0552BE7}"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B939141-EE20-4EFF-87A2-292472E24145}" type="pres">
      <dgm:prSet presAssocID="{C7B701CD-9E2D-4E4D-BDF8-5DCFD0552BE7}" presName="spaceRect" presStyleCnt="0"/>
      <dgm:spPr/>
    </dgm:pt>
    <dgm:pt modelId="{3F6BF3D2-4307-459D-88A5-6D4D884506E5}" type="pres">
      <dgm:prSet presAssocID="{C7B701CD-9E2D-4E4D-BDF8-5DCFD0552BE7}" presName="textRect" presStyleLbl="revTx" presStyleIdx="2" presStyleCnt="3">
        <dgm:presLayoutVars>
          <dgm:chMax val="1"/>
          <dgm:chPref val="1"/>
        </dgm:presLayoutVars>
      </dgm:prSet>
      <dgm:spPr/>
    </dgm:pt>
  </dgm:ptLst>
  <dgm:cxnLst>
    <dgm:cxn modelId="{B31E6E01-C6D6-45EB-B3A9-649D8FBF4EA4}" type="presOf" srcId="{C7B701CD-9E2D-4E4D-BDF8-5DCFD0552BE7}" destId="{3F6BF3D2-4307-459D-88A5-6D4D884506E5}" srcOrd="0" destOrd="0" presId="urn:microsoft.com/office/officeart/2018/5/layout/IconLeafLabelList"/>
    <dgm:cxn modelId="{A3976E1A-9680-49D8-9777-C3C70A285620}" srcId="{B7EE2A68-C848-4E8D-B47B-A763BCC996B7}" destId="{C7B701CD-9E2D-4E4D-BDF8-5DCFD0552BE7}" srcOrd="2" destOrd="0" parTransId="{297D0DCD-3FD9-406D-AB4A-2270FEA57517}" sibTransId="{A1D2B9F7-CACA-4F90-8943-8F82E7A24122}"/>
    <dgm:cxn modelId="{E5855A58-C430-45CB-869E-369ECC7DB6A9}" type="presOf" srcId="{B7EE2A68-C848-4E8D-B47B-A763BCC996B7}" destId="{A15B607F-AF2B-4F27-AF5A-0E24801E1F98}" srcOrd="0" destOrd="0" presId="urn:microsoft.com/office/officeart/2018/5/layout/IconLeafLabelList"/>
    <dgm:cxn modelId="{B2B82C79-36D0-4E26-94DC-43B19A1C7D7F}" srcId="{B7EE2A68-C848-4E8D-B47B-A763BCC996B7}" destId="{5AADDBE3-782B-4246-B4E0-41E7D746A355}" srcOrd="0" destOrd="0" parTransId="{606D99F5-2BBA-447E-9388-F94373923D09}" sibTransId="{308E2D5D-A136-417C-A29D-3071303BB273}"/>
    <dgm:cxn modelId="{45DD6FAA-3D14-45B7-896A-887E9CD80F60}" type="presOf" srcId="{B1D6EB8F-4F16-415E-96BC-AD6768CB676D}" destId="{10BA3AD9-C6C6-4556-9F07-C1C62A8BD51E}" srcOrd="0" destOrd="0" presId="urn:microsoft.com/office/officeart/2018/5/layout/IconLeafLabelList"/>
    <dgm:cxn modelId="{D786D3AB-BF2B-46C1-A99B-D1D29672B19E}" type="presOf" srcId="{5AADDBE3-782B-4246-B4E0-41E7D746A355}" destId="{108BFE16-9AFC-4984-A263-44D6E50E8353}" srcOrd="0" destOrd="0" presId="urn:microsoft.com/office/officeart/2018/5/layout/IconLeafLabelList"/>
    <dgm:cxn modelId="{378FE5AE-CBC3-4BB4-8A15-BA854F38287B}" srcId="{B7EE2A68-C848-4E8D-B47B-A763BCC996B7}" destId="{B1D6EB8F-4F16-415E-96BC-AD6768CB676D}" srcOrd="1" destOrd="0" parTransId="{D6FAC6AB-5D9B-4D7C-99B5-412529C530BA}" sibTransId="{637F2667-FC72-4233-8E43-B0101A905AB6}"/>
    <dgm:cxn modelId="{F2D4FFDB-9321-4AAE-B244-AFCCA312FC56}" type="presParOf" srcId="{A15B607F-AF2B-4F27-AF5A-0E24801E1F98}" destId="{B1B18B60-7CF4-4018-B885-90600E3DEA65}" srcOrd="0" destOrd="0" presId="urn:microsoft.com/office/officeart/2018/5/layout/IconLeafLabelList"/>
    <dgm:cxn modelId="{44DE9736-8AC2-47B8-ADA0-D480460580D9}" type="presParOf" srcId="{B1B18B60-7CF4-4018-B885-90600E3DEA65}" destId="{8A48A8C9-96A7-4A22-8B95-96BFCD890FB7}" srcOrd="0" destOrd="0" presId="urn:microsoft.com/office/officeart/2018/5/layout/IconLeafLabelList"/>
    <dgm:cxn modelId="{544CB156-8701-414E-A0F3-20C111D51315}" type="presParOf" srcId="{B1B18B60-7CF4-4018-B885-90600E3DEA65}" destId="{3E9E8F76-9B54-4D23-A3F0-5CF1459514CB}" srcOrd="1" destOrd="0" presId="urn:microsoft.com/office/officeart/2018/5/layout/IconLeafLabelList"/>
    <dgm:cxn modelId="{E7DF95EA-5973-41BD-9965-463E45B7DAE5}" type="presParOf" srcId="{B1B18B60-7CF4-4018-B885-90600E3DEA65}" destId="{0F5A3CD8-A162-4117-896D-D431E572E4C9}" srcOrd="2" destOrd="0" presId="urn:microsoft.com/office/officeart/2018/5/layout/IconLeafLabelList"/>
    <dgm:cxn modelId="{684E286A-311F-4AF5-B298-690745A04A2F}" type="presParOf" srcId="{B1B18B60-7CF4-4018-B885-90600E3DEA65}" destId="{108BFE16-9AFC-4984-A263-44D6E50E8353}" srcOrd="3" destOrd="0" presId="urn:microsoft.com/office/officeart/2018/5/layout/IconLeafLabelList"/>
    <dgm:cxn modelId="{6C5E28D5-5C94-46F8-86FB-5869D7946971}" type="presParOf" srcId="{A15B607F-AF2B-4F27-AF5A-0E24801E1F98}" destId="{C86C8F93-628D-4372-B729-AE1E04BF57FC}" srcOrd="1" destOrd="0" presId="urn:microsoft.com/office/officeart/2018/5/layout/IconLeafLabelList"/>
    <dgm:cxn modelId="{EEF76BDC-F35E-4ADF-835E-5DFF87011D94}" type="presParOf" srcId="{A15B607F-AF2B-4F27-AF5A-0E24801E1F98}" destId="{3D73FAEA-D2E3-491F-80FA-A1D034DB2D97}" srcOrd="2" destOrd="0" presId="urn:microsoft.com/office/officeart/2018/5/layout/IconLeafLabelList"/>
    <dgm:cxn modelId="{804623CF-162D-4C61-9086-84357D800F63}" type="presParOf" srcId="{3D73FAEA-D2E3-491F-80FA-A1D034DB2D97}" destId="{8D613ED2-C1A3-4E9C-9FA2-01B8CBD92911}" srcOrd="0" destOrd="0" presId="urn:microsoft.com/office/officeart/2018/5/layout/IconLeafLabelList"/>
    <dgm:cxn modelId="{14C33E06-30ED-49E0-A3D8-B7F5C3210AB8}" type="presParOf" srcId="{3D73FAEA-D2E3-491F-80FA-A1D034DB2D97}" destId="{4E24E9FD-5BE6-4150-B899-AFD149462FF1}" srcOrd="1" destOrd="0" presId="urn:microsoft.com/office/officeart/2018/5/layout/IconLeafLabelList"/>
    <dgm:cxn modelId="{197B729F-3251-4BF8-BB77-B8BDCEF35722}" type="presParOf" srcId="{3D73FAEA-D2E3-491F-80FA-A1D034DB2D97}" destId="{2D1B989D-3617-45CF-B14B-68BE7A1E8D24}" srcOrd="2" destOrd="0" presId="urn:microsoft.com/office/officeart/2018/5/layout/IconLeafLabelList"/>
    <dgm:cxn modelId="{40457026-C5D5-424F-B8D4-5263BBB5022A}" type="presParOf" srcId="{3D73FAEA-D2E3-491F-80FA-A1D034DB2D97}" destId="{10BA3AD9-C6C6-4556-9F07-C1C62A8BD51E}" srcOrd="3" destOrd="0" presId="urn:microsoft.com/office/officeart/2018/5/layout/IconLeafLabelList"/>
    <dgm:cxn modelId="{57784C03-3F18-483C-9361-330FEA1380B3}" type="presParOf" srcId="{A15B607F-AF2B-4F27-AF5A-0E24801E1F98}" destId="{73BAE4D1-4146-4248-9A0B-7A3DA3A47EB7}" srcOrd="3" destOrd="0" presId="urn:microsoft.com/office/officeart/2018/5/layout/IconLeafLabelList"/>
    <dgm:cxn modelId="{2BF5B944-B99B-4D1D-AB60-9F5D8A8E0BE8}" type="presParOf" srcId="{A15B607F-AF2B-4F27-AF5A-0E24801E1F98}" destId="{D2990443-88E4-4EBC-878D-C0F9E053E49C}" srcOrd="4" destOrd="0" presId="urn:microsoft.com/office/officeart/2018/5/layout/IconLeafLabelList"/>
    <dgm:cxn modelId="{EA030856-3442-487D-B7C7-F15E6F3973F5}" type="presParOf" srcId="{D2990443-88E4-4EBC-878D-C0F9E053E49C}" destId="{73FEEF30-4B22-4EB7-BD7F-11D91542FB58}" srcOrd="0" destOrd="0" presId="urn:microsoft.com/office/officeart/2018/5/layout/IconLeafLabelList"/>
    <dgm:cxn modelId="{546A6766-2DF0-4A87-A5D1-F79762A431B7}" type="presParOf" srcId="{D2990443-88E4-4EBC-878D-C0F9E053E49C}" destId="{0D6914F3-97CB-4137-A588-02DFFB0C612B}" srcOrd="1" destOrd="0" presId="urn:microsoft.com/office/officeart/2018/5/layout/IconLeafLabelList"/>
    <dgm:cxn modelId="{CE543549-7155-4F64-B06A-59838204A1D6}" type="presParOf" srcId="{D2990443-88E4-4EBC-878D-C0F9E053E49C}" destId="{8B939141-EE20-4EFF-87A2-292472E24145}" srcOrd="2" destOrd="0" presId="urn:microsoft.com/office/officeart/2018/5/layout/IconLeafLabelList"/>
    <dgm:cxn modelId="{0528CA17-3BE5-47A5-B961-9A2F205C2D59}" type="presParOf" srcId="{D2990443-88E4-4EBC-878D-C0F9E053E49C}" destId="{3F6BF3D2-4307-459D-88A5-6D4D884506E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4FED8-F11B-47C6-8C1F-BC5655DC7DA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5502A47-624E-48D2-8CB3-B2A90CB7AEED}">
      <dgm:prSet/>
      <dgm:spPr/>
      <dgm:t>
        <a:bodyPr/>
        <a:lstStyle/>
        <a:p>
          <a:pPr rtl="0">
            <a:lnSpc>
              <a:spcPct val="100000"/>
            </a:lnSpc>
          </a:pPr>
          <a:r>
            <a:rPr lang="en-GB">
              <a:latin typeface="Avenir Next LT Pro"/>
            </a:rPr>
            <a:t>Increased</a:t>
          </a:r>
          <a:r>
            <a:rPr lang="en-GB"/>
            <a:t> student mental health reporting in the past decade (</a:t>
          </a:r>
          <a:r>
            <a:rPr lang="en-GB" err="1">
              <a:latin typeface="Avenir Next LT Pro"/>
            </a:rPr>
            <a:t>OfS</a:t>
          </a:r>
          <a:r>
            <a:rPr lang="en-GB"/>
            <a:t>)</a:t>
          </a:r>
          <a:endParaRPr lang="en-US"/>
        </a:p>
      </dgm:t>
    </dgm:pt>
    <dgm:pt modelId="{62036A00-8437-4CE9-AAD9-95CBD6C654B0}" type="parTrans" cxnId="{0AD689A8-23B4-410B-92A2-1CC6FAC99D9E}">
      <dgm:prSet/>
      <dgm:spPr/>
      <dgm:t>
        <a:bodyPr/>
        <a:lstStyle/>
        <a:p>
          <a:endParaRPr lang="en-US"/>
        </a:p>
      </dgm:t>
    </dgm:pt>
    <dgm:pt modelId="{ACFFA30D-2C5D-44BC-A7DB-D62BACD44428}" type="sibTrans" cxnId="{0AD689A8-23B4-410B-92A2-1CC6FAC99D9E}">
      <dgm:prSet/>
      <dgm:spPr/>
      <dgm:t>
        <a:bodyPr/>
        <a:lstStyle/>
        <a:p>
          <a:pPr>
            <a:lnSpc>
              <a:spcPct val="100000"/>
            </a:lnSpc>
          </a:pPr>
          <a:endParaRPr lang="en-US"/>
        </a:p>
      </dgm:t>
    </dgm:pt>
    <dgm:pt modelId="{D42FB749-30CF-4FDE-994D-75CAA1CB2233}">
      <dgm:prSet/>
      <dgm:spPr/>
      <dgm:t>
        <a:bodyPr/>
        <a:lstStyle/>
        <a:p>
          <a:pPr rtl="0">
            <a:lnSpc>
              <a:spcPct val="100000"/>
            </a:lnSpc>
          </a:pPr>
          <a:r>
            <a:rPr lang="en-GB"/>
            <a:t>NHS pressures</a:t>
          </a:r>
          <a:r>
            <a:rPr lang="en-GB">
              <a:latin typeface="Avenir Next LT Pro"/>
            </a:rPr>
            <a:t>, waitlists </a:t>
          </a:r>
          <a:r>
            <a:rPr lang="en-GB"/>
            <a:t>and thresholds</a:t>
          </a:r>
          <a:endParaRPr lang="en-US"/>
        </a:p>
      </dgm:t>
    </dgm:pt>
    <dgm:pt modelId="{744365E2-40C0-437D-978D-A9AACEDB913B}" type="parTrans" cxnId="{B9353FDB-9519-4EA1-878C-23FE6BFABC45}">
      <dgm:prSet/>
      <dgm:spPr/>
      <dgm:t>
        <a:bodyPr/>
        <a:lstStyle/>
        <a:p>
          <a:endParaRPr lang="en-US"/>
        </a:p>
      </dgm:t>
    </dgm:pt>
    <dgm:pt modelId="{6CCCF810-9E69-4361-8004-2838DDB40B23}" type="sibTrans" cxnId="{B9353FDB-9519-4EA1-878C-23FE6BFABC45}">
      <dgm:prSet/>
      <dgm:spPr/>
      <dgm:t>
        <a:bodyPr/>
        <a:lstStyle/>
        <a:p>
          <a:pPr>
            <a:lnSpc>
              <a:spcPct val="100000"/>
            </a:lnSpc>
          </a:pPr>
          <a:endParaRPr lang="en-US"/>
        </a:p>
      </dgm:t>
    </dgm:pt>
    <dgm:pt modelId="{553B54E1-AC11-4B98-ADB4-319B0EDDE67E}">
      <dgm:prSet/>
      <dgm:spPr/>
      <dgm:t>
        <a:bodyPr/>
        <a:lstStyle/>
        <a:p>
          <a:pPr>
            <a:lnSpc>
              <a:spcPct val="100000"/>
            </a:lnSpc>
          </a:pPr>
          <a:r>
            <a:rPr lang="en-GB"/>
            <a:t>Scrutiny on Universities (Duty of Care)</a:t>
          </a:r>
          <a:endParaRPr lang="en-US"/>
        </a:p>
      </dgm:t>
    </dgm:pt>
    <dgm:pt modelId="{2804CAD0-FF58-42CA-971A-A7F37791DF30}" type="parTrans" cxnId="{F26D7907-CE0C-4678-B749-D475148AD6BB}">
      <dgm:prSet/>
      <dgm:spPr/>
      <dgm:t>
        <a:bodyPr/>
        <a:lstStyle/>
        <a:p>
          <a:endParaRPr lang="en-US"/>
        </a:p>
      </dgm:t>
    </dgm:pt>
    <dgm:pt modelId="{BC8E9D32-37B0-48A2-92B7-BA74EC131479}" type="sibTrans" cxnId="{F26D7907-CE0C-4678-B749-D475148AD6BB}">
      <dgm:prSet/>
      <dgm:spPr/>
      <dgm:t>
        <a:bodyPr/>
        <a:lstStyle/>
        <a:p>
          <a:pPr>
            <a:lnSpc>
              <a:spcPct val="100000"/>
            </a:lnSpc>
          </a:pPr>
          <a:endParaRPr lang="en-US"/>
        </a:p>
      </dgm:t>
    </dgm:pt>
    <dgm:pt modelId="{5FD5A8D1-D55D-4A0F-B4F9-7671EB0A1487}">
      <dgm:prSet/>
      <dgm:spPr/>
      <dgm:t>
        <a:bodyPr/>
        <a:lstStyle/>
        <a:p>
          <a:pPr>
            <a:lnSpc>
              <a:spcPct val="100000"/>
            </a:lnSpc>
          </a:pPr>
          <a:r>
            <a:rPr lang="en-GB"/>
            <a:t>Suicide-Safer Universities (UUK)</a:t>
          </a:r>
          <a:endParaRPr lang="en-US"/>
        </a:p>
      </dgm:t>
    </dgm:pt>
    <dgm:pt modelId="{9A3CA925-58BC-4D5C-A87B-2A4C16E839C8}" type="parTrans" cxnId="{F53696D5-557C-4CDE-A666-BC27EA7A2540}">
      <dgm:prSet/>
      <dgm:spPr/>
      <dgm:t>
        <a:bodyPr/>
        <a:lstStyle/>
        <a:p>
          <a:endParaRPr lang="en-US"/>
        </a:p>
      </dgm:t>
    </dgm:pt>
    <dgm:pt modelId="{56A7EF24-2C02-4ECA-89EF-25EF223FCC52}" type="sibTrans" cxnId="{F53696D5-557C-4CDE-A666-BC27EA7A2540}">
      <dgm:prSet/>
      <dgm:spPr/>
      <dgm:t>
        <a:bodyPr/>
        <a:lstStyle/>
        <a:p>
          <a:pPr>
            <a:lnSpc>
              <a:spcPct val="100000"/>
            </a:lnSpc>
          </a:pPr>
          <a:endParaRPr lang="en-US"/>
        </a:p>
      </dgm:t>
    </dgm:pt>
    <dgm:pt modelId="{4C6C050C-E8B8-402D-98B0-649A003F4183}">
      <dgm:prSet/>
      <dgm:spPr/>
      <dgm:t>
        <a:bodyPr/>
        <a:lstStyle/>
        <a:p>
          <a:pPr>
            <a:lnSpc>
              <a:spcPct val="100000"/>
            </a:lnSpc>
          </a:pPr>
          <a:r>
            <a:rPr lang="en-GB"/>
            <a:t>University Mental Health Charter (Student Minds)</a:t>
          </a:r>
          <a:endParaRPr lang="en-US"/>
        </a:p>
      </dgm:t>
    </dgm:pt>
    <dgm:pt modelId="{984B3D80-032E-4CFB-83CE-C67E03AD0AA9}" type="parTrans" cxnId="{786A4E4D-D4F3-462D-8FFE-73A486454D4B}">
      <dgm:prSet/>
      <dgm:spPr/>
      <dgm:t>
        <a:bodyPr/>
        <a:lstStyle/>
        <a:p>
          <a:endParaRPr lang="en-US"/>
        </a:p>
      </dgm:t>
    </dgm:pt>
    <dgm:pt modelId="{DC1EAA0B-60EC-4149-8634-16EA6C03FCCD}" type="sibTrans" cxnId="{786A4E4D-D4F3-462D-8FFE-73A486454D4B}">
      <dgm:prSet/>
      <dgm:spPr/>
      <dgm:t>
        <a:bodyPr/>
        <a:lstStyle/>
        <a:p>
          <a:pPr>
            <a:lnSpc>
              <a:spcPct val="100000"/>
            </a:lnSpc>
          </a:pPr>
          <a:endParaRPr lang="en-US"/>
        </a:p>
      </dgm:t>
    </dgm:pt>
    <dgm:pt modelId="{55DF45B9-5C53-4288-9134-02A84095AEB2}">
      <dgm:prSet/>
      <dgm:spPr/>
      <dgm:t>
        <a:bodyPr/>
        <a:lstStyle/>
        <a:p>
          <a:pPr rtl="0">
            <a:lnSpc>
              <a:spcPct val="100000"/>
            </a:lnSpc>
          </a:pPr>
          <a:r>
            <a:rPr lang="en-GB">
              <a:latin typeface="Avenir Next LT Pro"/>
            </a:rPr>
            <a:t>Cambridge's Response: Strategic Review (2021)</a:t>
          </a:r>
          <a:endParaRPr lang="en-US"/>
        </a:p>
      </dgm:t>
    </dgm:pt>
    <dgm:pt modelId="{86B67427-DDDB-41F8-ABCA-B6A791F548D4}" type="parTrans" cxnId="{8C1D0995-EA24-4108-9986-8A8ED6C411FE}">
      <dgm:prSet/>
      <dgm:spPr/>
      <dgm:t>
        <a:bodyPr/>
        <a:lstStyle/>
        <a:p>
          <a:endParaRPr lang="en-US"/>
        </a:p>
      </dgm:t>
    </dgm:pt>
    <dgm:pt modelId="{62498332-767E-413B-BF88-6E81D3E2B5C9}" type="sibTrans" cxnId="{8C1D0995-EA24-4108-9986-8A8ED6C411FE}">
      <dgm:prSet/>
      <dgm:spPr/>
      <dgm:t>
        <a:bodyPr/>
        <a:lstStyle/>
        <a:p>
          <a:endParaRPr lang="en-US"/>
        </a:p>
      </dgm:t>
    </dgm:pt>
    <dgm:pt modelId="{E1D21879-46A6-41C5-B57C-D3EB51182777}" type="pres">
      <dgm:prSet presAssocID="{8554FED8-F11B-47C6-8C1F-BC5655DC7DA0}" presName="root" presStyleCnt="0">
        <dgm:presLayoutVars>
          <dgm:dir/>
          <dgm:resizeHandles val="exact"/>
        </dgm:presLayoutVars>
      </dgm:prSet>
      <dgm:spPr/>
    </dgm:pt>
    <dgm:pt modelId="{068202F5-2BB5-4362-A8EA-D1862810D248}" type="pres">
      <dgm:prSet presAssocID="{8554FED8-F11B-47C6-8C1F-BC5655DC7DA0}" presName="container" presStyleCnt="0">
        <dgm:presLayoutVars>
          <dgm:dir/>
          <dgm:resizeHandles val="exact"/>
        </dgm:presLayoutVars>
      </dgm:prSet>
      <dgm:spPr/>
    </dgm:pt>
    <dgm:pt modelId="{7362F8A7-13F5-40EE-8605-E686693058F6}" type="pres">
      <dgm:prSet presAssocID="{75502A47-624E-48D2-8CB3-B2A90CB7AEED}" presName="compNode" presStyleCnt="0"/>
      <dgm:spPr/>
    </dgm:pt>
    <dgm:pt modelId="{7A1CCAD0-80B1-4EF9-B885-D317F73A9E57}" type="pres">
      <dgm:prSet presAssocID="{75502A47-624E-48D2-8CB3-B2A90CB7AEED}" presName="iconBgRect" presStyleLbl="bgShp" presStyleIdx="0" presStyleCnt="6"/>
      <dgm:spPr/>
    </dgm:pt>
    <dgm:pt modelId="{B27E9C2C-4000-454E-94F4-4F13955D9BA8}" type="pres">
      <dgm:prSet presAssocID="{75502A47-624E-48D2-8CB3-B2A90CB7AEED}"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2A5C0D1F-CD6C-4E4A-88BF-D3FAA67106D8}" type="pres">
      <dgm:prSet presAssocID="{75502A47-624E-48D2-8CB3-B2A90CB7AEED}" presName="spaceRect" presStyleCnt="0"/>
      <dgm:spPr/>
    </dgm:pt>
    <dgm:pt modelId="{5CBD622C-7A24-4599-BB7E-7842D8B9B92B}" type="pres">
      <dgm:prSet presAssocID="{75502A47-624E-48D2-8CB3-B2A90CB7AEED}" presName="textRect" presStyleLbl="revTx" presStyleIdx="0" presStyleCnt="6">
        <dgm:presLayoutVars>
          <dgm:chMax val="1"/>
          <dgm:chPref val="1"/>
        </dgm:presLayoutVars>
      </dgm:prSet>
      <dgm:spPr/>
    </dgm:pt>
    <dgm:pt modelId="{2275687E-C0E0-42D5-8C42-73587F327919}" type="pres">
      <dgm:prSet presAssocID="{ACFFA30D-2C5D-44BC-A7DB-D62BACD44428}" presName="sibTrans" presStyleLbl="sibTrans2D1" presStyleIdx="0" presStyleCnt="0"/>
      <dgm:spPr/>
    </dgm:pt>
    <dgm:pt modelId="{8E9ADE7F-6FBB-4DFD-B079-58B9CDFB7094}" type="pres">
      <dgm:prSet presAssocID="{D42FB749-30CF-4FDE-994D-75CAA1CB2233}" presName="compNode" presStyleCnt="0"/>
      <dgm:spPr/>
    </dgm:pt>
    <dgm:pt modelId="{81403279-3C28-4284-80D7-3B29655B80B9}" type="pres">
      <dgm:prSet presAssocID="{D42FB749-30CF-4FDE-994D-75CAA1CB2233}" presName="iconBgRect" presStyleLbl="bgShp" presStyleIdx="1" presStyleCnt="6"/>
      <dgm:spPr/>
    </dgm:pt>
    <dgm:pt modelId="{F2EAD6FB-1FCC-435D-8927-26A5F1C5AC30}" type="pres">
      <dgm:prSet presAssocID="{D42FB749-30CF-4FDE-994D-75CAA1CB2233}"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with solid fill"/>
        </a:ext>
      </dgm:extLst>
    </dgm:pt>
    <dgm:pt modelId="{BA25B855-AEF1-48D9-ADCA-8BDC53AB2C12}" type="pres">
      <dgm:prSet presAssocID="{D42FB749-30CF-4FDE-994D-75CAA1CB2233}" presName="spaceRect" presStyleCnt="0"/>
      <dgm:spPr/>
    </dgm:pt>
    <dgm:pt modelId="{2AB04DBF-9D16-43E9-92FB-907EAB62D8B1}" type="pres">
      <dgm:prSet presAssocID="{D42FB749-30CF-4FDE-994D-75CAA1CB2233}" presName="textRect" presStyleLbl="revTx" presStyleIdx="1" presStyleCnt="6">
        <dgm:presLayoutVars>
          <dgm:chMax val="1"/>
          <dgm:chPref val="1"/>
        </dgm:presLayoutVars>
      </dgm:prSet>
      <dgm:spPr/>
    </dgm:pt>
    <dgm:pt modelId="{A53C7A57-5A80-4DB4-B1DB-E420B636E08A}" type="pres">
      <dgm:prSet presAssocID="{6CCCF810-9E69-4361-8004-2838DDB40B23}" presName="sibTrans" presStyleLbl="sibTrans2D1" presStyleIdx="0" presStyleCnt="0"/>
      <dgm:spPr/>
    </dgm:pt>
    <dgm:pt modelId="{EE2ED691-AC72-4450-B2E3-2E8AAB7DA3E1}" type="pres">
      <dgm:prSet presAssocID="{553B54E1-AC11-4B98-ADB4-319B0EDDE67E}" presName="compNode" presStyleCnt="0"/>
      <dgm:spPr/>
    </dgm:pt>
    <dgm:pt modelId="{B9958E38-954A-45B4-A906-0E223A316822}" type="pres">
      <dgm:prSet presAssocID="{553B54E1-AC11-4B98-ADB4-319B0EDDE67E}" presName="iconBgRect" presStyleLbl="bgShp" presStyleIdx="2" presStyleCnt="6"/>
      <dgm:spPr/>
    </dgm:pt>
    <dgm:pt modelId="{8E33E519-23AA-45FB-94C9-D9DE3DB1A598}" type="pres">
      <dgm:prSet presAssocID="{553B54E1-AC11-4B98-ADB4-319B0EDDE67E}"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with solid fill"/>
        </a:ext>
      </dgm:extLst>
    </dgm:pt>
    <dgm:pt modelId="{E0AC27EA-DB72-415C-99EA-068411E0EC66}" type="pres">
      <dgm:prSet presAssocID="{553B54E1-AC11-4B98-ADB4-319B0EDDE67E}" presName="spaceRect" presStyleCnt="0"/>
      <dgm:spPr/>
    </dgm:pt>
    <dgm:pt modelId="{8C78B8CE-75FF-48A6-B797-D2B261994191}" type="pres">
      <dgm:prSet presAssocID="{553B54E1-AC11-4B98-ADB4-319B0EDDE67E}" presName="textRect" presStyleLbl="revTx" presStyleIdx="2" presStyleCnt="6">
        <dgm:presLayoutVars>
          <dgm:chMax val="1"/>
          <dgm:chPref val="1"/>
        </dgm:presLayoutVars>
      </dgm:prSet>
      <dgm:spPr/>
    </dgm:pt>
    <dgm:pt modelId="{D54BFC1A-E80D-4D27-9135-7C304A79018E}" type="pres">
      <dgm:prSet presAssocID="{BC8E9D32-37B0-48A2-92B7-BA74EC131479}" presName="sibTrans" presStyleLbl="sibTrans2D1" presStyleIdx="0" presStyleCnt="0"/>
      <dgm:spPr/>
    </dgm:pt>
    <dgm:pt modelId="{B1534DB0-C6DC-40D7-86B3-39C5BA989105}" type="pres">
      <dgm:prSet presAssocID="{5FD5A8D1-D55D-4A0F-B4F9-7671EB0A1487}" presName="compNode" presStyleCnt="0"/>
      <dgm:spPr/>
    </dgm:pt>
    <dgm:pt modelId="{248A49D3-2B2D-4308-869D-C77B33DF2019}" type="pres">
      <dgm:prSet presAssocID="{5FD5A8D1-D55D-4A0F-B4F9-7671EB0A1487}" presName="iconBgRect" presStyleLbl="bgShp" presStyleIdx="3" presStyleCnt="6"/>
      <dgm:spPr/>
    </dgm:pt>
    <dgm:pt modelId="{CB56670A-3044-48A8-B033-B5EC8158C478}" type="pres">
      <dgm:prSet presAssocID="{5FD5A8D1-D55D-4A0F-B4F9-7671EB0A1487}"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ield Tick with solid fill"/>
        </a:ext>
      </dgm:extLst>
    </dgm:pt>
    <dgm:pt modelId="{966E592A-D0D4-4053-87BA-465FD5808518}" type="pres">
      <dgm:prSet presAssocID="{5FD5A8D1-D55D-4A0F-B4F9-7671EB0A1487}" presName="spaceRect" presStyleCnt="0"/>
      <dgm:spPr/>
    </dgm:pt>
    <dgm:pt modelId="{4EA70E74-1AC4-42FA-83E8-EC3708FD806B}" type="pres">
      <dgm:prSet presAssocID="{5FD5A8D1-D55D-4A0F-B4F9-7671EB0A1487}" presName="textRect" presStyleLbl="revTx" presStyleIdx="3" presStyleCnt="6">
        <dgm:presLayoutVars>
          <dgm:chMax val="1"/>
          <dgm:chPref val="1"/>
        </dgm:presLayoutVars>
      </dgm:prSet>
      <dgm:spPr/>
    </dgm:pt>
    <dgm:pt modelId="{4571E37F-D2D3-459A-A725-6CE8BAB7527E}" type="pres">
      <dgm:prSet presAssocID="{56A7EF24-2C02-4ECA-89EF-25EF223FCC52}" presName="sibTrans" presStyleLbl="sibTrans2D1" presStyleIdx="0" presStyleCnt="0"/>
      <dgm:spPr/>
    </dgm:pt>
    <dgm:pt modelId="{5FCB38D8-D583-4406-8793-7F3EBD313216}" type="pres">
      <dgm:prSet presAssocID="{4C6C050C-E8B8-402D-98B0-649A003F4183}" presName="compNode" presStyleCnt="0"/>
      <dgm:spPr/>
    </dgm:pt>
    <dgm:pt modelId="{D2215461-C8B4-481F-A7AD-C2F535489794}" type="pres">
      <dgm:prSet presAssocID="{4C6C050C-E8B8-402D-98B0-649A003F4183}" presName="iconBgRect" presStyleLbl="bgShp" presStyleIdx="4" presStyleCnt="6"/>
      <dgm:spPr/>
    </dgm:pt>
    <dgm:pt modelId="{4A286CBB-980A-4FB4-AEB3-CF5AB5F36A35}" type="pres">
      <dgm:prSet presAssocID="{4C6C050C-E8B8-402D-98B0-649A003F4183}"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FBA0449C-9AB5-4A6C-9B33-217806EA586E}" type="pres">
      <dgm:prSet presAssocID="{4C6C050C-E8B8-402D-98B0-649A003F4183}" presName="spaceRect" presStyleCnt="0"/>
      <dgm:spPr/>
    </dgm:pt>
    <dgm:pt modelId="{B6937C2C-FA0F-4C3F-B71F-A7AC39DEAC1C}" type="pres">
      <dgm:prSet presAssocID="{4C6C050C-E8B8-402D-98B0-649A003F4183}" presName="textRect" presStyleLbl="revTx" presStyleIdx="4" presStyleCnt="6">
        <dgm:presLayoutVars>
          <dgm:chMax val="1"/>
          <dgm:chPref val="1"/>
        </dgm:presLayoutVars>
      </dgm:prSet>
      <dgm:spPr/>
    </dgm:pt>
    <dgm:pt modelId="{77E07B8B-7240-4C89-9F01-2988C8AD0FE7}" type="pres">
      <dgm:prSet presAssocID="{DC1EAA0B-60EC-4149-8634-16EA6C03FCCD}" presName="sibTrans" presStyleLbl="sibTrans2D1" presStyleIdx="0" presStyleCnt="0"/>
      <dgm:spPr/>
    </dgm:pt>
    <dgm:pt modelId="{FE68B612-14AD-4B24-872F-9D41A3C12390}" type="pres">
      <dgm:prSet presAssocID="{55DF45B9-5C53-4288-9134-02A84095AEB2}" presName="compNode" presStyleCnt="0"/>
      <dgm:spPr/>
    </dgm:pt>
    <dgm:pt modelId="{41EC4F9A-C8F2-420D-ACD1-B02D3F3972D5}" type="pres">
      <dgm:prSet presAssocID="{55DF45B9-5C53-4288-9134-02A84095AEB2}" presName="iconBgRect" presStyleLbl="bgShp" presStyleIdx="5" presStyleCnt="6"/>
      <dgm:spPr/>
    </dgm:pt>
    <dgm:pt modelId="{A3FF3ADD-9632-49FC-8E2F-4A312E80D8D8}" type="pres">
      <dgm:prSet presAssocID="{55DF45B9-5C53-4288-9134-02A84095AEB2}"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F225FC3D-25E7-472B-8A4B-CA981ADCA1EA}" type="pres">
      <dgm:prSet presAssocID="{55DF45B9-5C53-4288-9134-02A84095AEB2}" presName="spaceRect" presStyleCnt="0"/>
      <dgm:spPr/>
    </dgm:pt>
    <dgm:pt modelId="{B20D7B2C-186B-4B21-B3E3-A2E91D6801AD}" type="pres">
      <dgm:prSet presAssocID="{55DF45B9-5C53-4288-9134-02A84095AEB2}" presName="textRect" presStyleLbl="revTx" presStyleIdx="5" presStyleCnt="6">
        <dgm:presLayoutVars>
          <dgm:chMax val="1"/>
          <dgm:chPref val="1"/>
        </dgm:presLayoutVars>
      </dgm:prSet>
      <dgm:spPr/>
    </dgm:pt>
  </dgm:ptLst>
  <dgm:cxnLst>
    <dgm:cxn modelId="{F26D7907-CE0C-4678-B749-D475148AD6BB}" srcId="{8554FED8-F11B-47C6-8C1F-BC5655DC7DA0}" destId="{553B54E1-AC11-4B98-ADB4-319B0EDDE67E}" srcOrd="2" destOrd="0" parTransId="{2804CAD0-FF58-42CA-971A-A7F37791DF30}" sibTransId="{BC8E9D32-37B0-48A2-92B7-BA74EC131479}"/>
    <dgm:cxn modelId="{9C399307-4F15-4969-82F0-E344BA8143D3}" type="presOf" srcId="{553B54E1-AC11-4B98-ADB4-319B0EDDE67E}" destId="{8C78B8CE-75FF-48A6-B797-D2B261994191}" srcOrd="0" destOrd="0" presId="urn:microsoft.com/office/officeart/2018/2/layout/IconCircleList"/>
    <dgm:cxn modelId="{1E65190E-FB78-4ECF-BFB4-66E4F6A4E3DE}" type="presOf" srcId="{BC8E9D32-37B0-48A2-92B7-BA74EC131479}" destId="{D54BFC1A-E80D-4D27-9135-7C304A79018E}" srcOrd="0" destOrd="0" presId="urn:microsoft.com/office/officeart/2018/2/layout/IconCircleList"/>
    <dgm:cxn modelId="{54EC5033-FE65-4E3D-8DC6-763601CA7A47}" type="presOf" srcId="{6CCCF810-9E69-4361-8004-2838DDB40B23}" destId="{A53C7A57-5A80-4DB4-B1DB-E420B636E08A}" srcOrd="0" destOrd="0" presId="urn:microsoft.com/office/officeart/2018/2/layout/IconCircleList"/>
    <dgm:cxn modelId="{879E724B-5FA3-4D8F-B761-F858B349B4CA}" type="presOf" srcId="{56A7EF24-2C02-4ECA-89EF-25EF223FCC52}" destId="{4571E37F-D2D3-459A-A725-6CE8BAB7527E}" srcOrd="0" destOrd="0" presId="urn:microsoft.com/office/officeart/2018/2/layout/IconCircleList"/>
    <dgm:cxn modelId="{786A4E4D-D4F3-462D-8FFE-73A486454D4B}" srcId="{8554FED8-F11B-47C6-8C1F-BC5655DC7DA0}" destId="{4C6C050C-E8B8-402D-98B0-649A003F4183}" srcOrd="4" destOrd="0" parTransId="{984B3D80-032E-4CFB-83CE-C67E03AD0AA9}" sibTransId="{DC1EAA0B-60EC-4149-8634-16EA6C03FCCD}"/>
    <dgm:cxn modelId="{6FBE4C4F-20EB-4C8D-AF29-B30E70EE918B}" type="presOf" srcId="{75502A47-624E-48D2-8CB3-B2A90CB7AEED}" destId="{5CBD622C-7A24-4599-BB7E-7842D8B9B92B}" srcOrd="0" destOrd="0" presId="urn:microsoft.com/office/officeart/2018/2/layout/IconCircleList"/>
    <dgm:cxn modelId="{D6B58E5A-CCAF-401D-BAD1-56CF6A9FBFF3}" type="presOf" srcId="{55DF45B9-5C53-4288-9134-02A84095AEB2}" destId="{B20D7B2C-186B-4B21-B3E3-A2E91D6801AD}" srcOrd="0" destOrd="0" presId="urn:microsoft.com/office/officeart/2018/2/layout/IconCircleList"/>
    <dgm:cxn modelId="{8C1D0995-EA24-4108-9986-8A8ED6C411FE}" srcId="{8554FED8-F11B-47C6-8C1F-BC5655DC7DA0}" destId="{55DF45B9-5C53-4288-9134-02A84095AEB2}" srcOrd="5" destOrd="0" parTransId="{86B67427-DDDB-41F8-ABCA-B6A791F548D4}" sibTransId="{62498332-767E-413B-BF88-6E81D3E2B5C9}"/>
    <dgm:cxn modelId="{8D89BE98-CFD3-4981-B0B0-E7D76D41BFB4}" type="presOf" srcId="{8554FED8-F11B-47C6-8C1F-BC5655DC7DA0}" destId="{E1D21879-46A6-41C5-B57C-D3EB51182777}" srcOrd="0" destOrd="0" presId="urn:microsoft.com/office/officeart/2018/2/layout/IconCircleList"/>
    <dgm:cxn modelId="{8B5C969C-627D-49E7-96D2-D4FE3132F057}" type="presOf" srcId="{5FD5A8D1-D55D-4A0F-B4F9-7671EB0A1487}" destId="{4EA70E74-1AC4-42FA-83E8-EC3708FD806B}" srcOrd="0" destOrd="0" presId="urn:microsoft.com/office/officeart/2018/2/layout/IconCircleList"/>
    <dgm:cxn modelId="{0AD689A8-23B4-410B-92A2-1CC6FAC99D9E}" srcId="{8554FED8-F11B-47C6-8C1F-BC5655DC7DA0}" destId="{75502A47-624E-48D2-8CB3-B2A90CB7AEED}" srcOrd="0" destOrd="0" parTransId="{62036A00-8437-4CE9-AAD9-95CBD6C654B0}" sibTransId="{ACFFA30D-2C5D-44BC-A7DB-D62BACD44428}"/>
    <dgm:cxn modelId="{E7ECFAB2-F2BF-4432-84B4-205A6D635EC7}" type="presOf" srcId="{4C6C050C-E8B8-402D-98B0-649A003F4183}" destId="{B6937C2C-FA0F-4C3F-B71F-A7AC39DEAC1C}" srcOrd="0" destOrd="0" presId="urn:microsoft.com/office/officeart/2018/2/layout/IconCircleList"/>
    <dgm:cxn modelId="{F53696D5-557C-4CDE-A666-BC27EA7A2540}" srcId="{8554FED8-F11B-47C6-8C1F-BC5655DC7DA0}" destId="{5FD5A8D1-D55D-4A0F-B4F9-7671EB0A1487}" srcOrd="3" destOrd="0" parTransId="{9A3CA925-58BC-4D5C-A87B-2A4C16E839C8}" sibTransId="{56A7EF24-2C02-4ECA-89EF-25EF223FCC52}"/>
    <dgm:cxn modelId="{88E05BD9-766D-4DEA-9C2A-EAE535613527}" type="presOf" srcId="{DC1EAA0B-60EC-4149-8634-16EA6C03FCCD}" destId="{77E07B8B-7240-4C89-9F01-2988C8AD0FE7}" srcOrd="0" destOrd="0" presId="urn:microsoft.com/office/officeart/2018/2/layout/IconCircleList"/>
    <dgm:cxn modelId="{B9353FDB-9519-4EA1-878C-23FE6BFABC45}" srcId="{8554FED8-F11B-47C6-8C1F-BC5655DC7DA0}" destId="{D42FB749-30CF-4FDE-994D-75CAA1CB2233}" srcOrd="1" destOrd="0" parTransId="{744365E2-40C0-437D-978D-A9AACEDB913B}" sibTransId="{6CCCF810-9E69-4361-8004-2838DDB40B23}"/>
    <dgm:cxn modelId="{CA9A65ED-25FF-40DD-8BB1-FE665B578ACC}" type="presOf" srcId="{ACFFA30D-2C5D-44BC-A7DB-D62BACD44428}" destId="{2275687E-C0E0-42D5-8C42-73587F327919}" srcOrd="0" destOrd="0" presId="urn:microsoft.com/office/officeart/2018/2/layout/IconCircleList"/>
    <dgm:cxn modelId="{F0F893F4-8245-437B-9B4A-CB18159D9125}" type="presOf" srcId="{D42FB749-30CF-4FDE-994D-75CAA1CB2233}" destId="{2AB04DBF-9D16-43E9-92FB-907EAB62D8B1}" srcOrd="0" destOrd="0" presId="urn:microsoft.com/office/officeart/2018/2/layout/IconCircleList"/>
    <dgm:cxn modelId="{74D057AA-ED7C-4DE7-AF5B-D2CAFA53ED7B}" type="presParOf" srcId="{E1D21879-46A6-41C5-B57C-D3EB51182777}" destId="{068202F5-2BB5-4362-A8EA-D1862810D248}" srcOrd="0" destOrd="0" presId="urn:microsoft.com/office/officeart/2018/2/layout/IconCircleList"/>
    <dgm:cxn modelId="{B57A6D80-1665-4D1B-AC13-966EBD8C4AEA}" type="presParOf" srcId="{068202F5-2BB5-4362-A8EA-D1862810D248}" destId="{7362F8A7-13F5-40EE-8605-E686693058F6}" srcOrd="0" destOrd="0" presId="urn:microsoft.com/office/officeart/2018/2/layout/IconCircleList"/>
    <dgm:cxn modelId="{ABB9D560-55C4-4A4C-A34C-C9C8503548FA}" type="presParOf" srcId="{7362F8A7-13F5-40EE-8605-E686693058F6}" destId="{7A1CCAD0-80B1-4EF9-B885-D317F73A9E57}" srcOrd="0" destOrd="0" presId="urn:microsoft.com/office/officeart/2018/2/layout/IconCircleList"/>
    <dgm:cxn modelId="{DA4531B8-72AA-47B3-90BF-7B58F935E2BF}" type="presParOf" srcId="{7362F8A7-13F5-40EE-8605-E686693058F6}" destId="{B27E9C2C-4000-454E-94F4-4F13955D9BA8}" srcOrd="1" destOrd="0" presId="urn:microsoft.com/office/officeart/2018/2/layout/IconCircleList"/>
    <dgm:cxn modelId="{92B5ED2B-D1A5-4D2A-9A15-6500EF4D4300}" type="presParOf" srcId="{7362F8A7-13F5-40EE-8605-E686693058F6}" destId="{2A5C0D1F-CD6C-4E4A-88BF-D3FAA67106D8}" srcOrd="2" destOrd="0" presId="urn:microsoft.com/office/officeart/2018/2/layout/IconCircleList"/>
    <dgm:cxn modelId="{D134C560-1BBF-4EF7-B62B-E61C010E3339}" type="presParOf" srcId="{7362F8A7-13F5-40EE-8605-E686693058F6}" destId="{5CBD622C-7A24-4599-BB7E-7842D8B9B92B}" srcOrd="3" destOrd="0" presId="urn:microsoft.com/office/officeart/2018/2/layout/IconCircleList"/>
    <dgm:cxn modelId="{9D78686E-F943-43C6-9048-7775718AEDA5}" type="presParOf" srcId="{068202F5-2BB5-4362-A8EA-D1862810D248}" destId="{2275687E-C0E0-42D5-8C42-73587F327919}" srcOrd="1" destOrd="0" presId="urn:microsoft.com/office/officeart/2018/2/layout/IconCircleList"/>
    <dgm:cxn modelId="{34D1774A-0604-4754-BBF0-40C11970AC53}" type="presParOf" srcId="{068202F5-2BB5-4362-A8EA-D1862810D248}" destId="{8E9ADE7F-6FBB-4DFD-B079-58B9CDFB7094}" srcOrd="2" destOrd="0" presId="urn:microsoft.com/office/officeart/2018/2/layout/IconCircleList"/>
    <dgm:cxn modelId="{8CCE5E8D-8026-488C-907D-25C6D0D67E66}" type="presParOf" srcId="{8E9ADE7F-6FBB-4DFD-B079-58B9CDFB7094}" destId="{81403279-3C28-4284-80D7-3B29655B80B9}" srcOrd="0" destOrd="0" presId="urn:microsoft.com/office/officeart/2018/2/layout/IconCircleList"/>
    <dgm:cxn modelId="{1C5E9400-9F28-4FA9-9BB4-78AC5D5A8D94}" type="presParOf" srcId="{8E9ADE7F-6FBB-4DFD-B079-58B9CDFB7094}" destId="{F2EAD6FB-1FCC-435D-8927-26A5F1C5AC30}" srcOrd="1" destOrd="0" presId="urn:microsoft.com/office/officeart/2018/2/layout/IconCircleList"/>
    <dgm:cxn modelId="{CF9499BC-E214-4806-A62A-A53EDC77DD7F}" type="presParOf" srcId="{8E9ADE7F-6FBB-4DFD-B079-58B9CDFB7094}" destId="{BA25B855-AEF1-48D9-ADCA-8BDC53AB2C12}" srcOrd="2" destOrd="0" presId="urn:microsoft.com/office/officeart/2018/2/layout/IconCircleList"/>
    <dgm:cxn modelId="{3368CE8E-1528-4E8B-9E47-8885FBF65A49}" type="presParOf" srcId="{8E9ADE7F-6FBB-4DFD-B079-58B9CDFB7094}" destId="{2AB04DBF-9D16-43E9-92FB-907EAB62D8B1}" srcOrd="3" destOrd="0" presId="urn:microsoft.com/office/officeart/2018/2/layout/IconCircleList"/>
    <dgm:cxn modelId="{A8EAF928-EB99-42E4-B6D3-9EBFB08912C4}" type="presParOf" srcId="{068202F5-2BB5-4362-A8EA-D1862810D248}" destId="{A53C7A57-5A80-4DB4-B1DB-E420B636E08A}" srcOrd="3" destOrd="0" presId="urn:microsoft.com/office/officeart/2018/2/layout/IconCircleList"/>
    <dgm:cxn modelId="{9E77D8B3-0401-4C28-9B16-AA699ADDCF23}" type="presParOf" srcId="{068202F5-2BB5-4362-A8EA-D1862810D248}" destId="{EE2ED691-AC72-4450-B2E3-2E8AAB7DA3E1}" srcOrd="4" destOrd="0" presId="urn:microsoft.com/office/officeart/2018/2/layout/IconCircleList"/>
    <dgm:cxn modelId="{D3BBB73D-458A-4C59-B07A-E727C40E044D}" type="presParOf" srcId="{EE2ED691-AC72-4450-B2E3-2E8AAB7DA3E1}" destId="{B9958E38-954A-45B4-A906-0E223A316822}" srcOrd="0" destOrd="0" presId="urn:microsoft.com/office/officeart/2018/2/layout/IconCircleList"/>
    <dgm:cxn modelId="{CE270FD0-988A-4E93-ADD8-3FDE773B6E5E}" type="presParOf" srcId="{EE2ED691-AC72-4450-B2E3-2E8AAB7DA3E1}" destId="{8E33E519-23AA-45FB-94C9-D9DE3DB1A598}" srcOrd="1" destOrd="0" presId="urn:microsoft.com/office/officeart/2018/2/layout/IconCircleList"/>
    <dgm:cxn modelId="{F032564F-9A55-4470-9FD9-EE008F8CD187}" type="presParOf" srcId="{EE2ED691-AC72-4450-B2E3-2E8AAB7DA3E1}" destId="{E0AC27EA-DB72-415C-99EA-068411E0EC66}" srcOrd="2" destOrd="0" presId="urn:microsoft.com/office/officeart/2018/2/layout/IconCircleList"/>
    <dgm:cxn modelId="{3725BD90-DD62-468C-8852-884E722B07E8}" type="presParOf" srcId="{EE2ED691-AC72-4450-B2E3-2E8AAB7DA3E1}" destId="{8C78B8CE-75FF-48A6-B797-D2B261994191}" srcOrd="3" destOrd="0" presId="urn:microsoft.com/office/officeart/2018/2/layout/IconCircleList"/>
    <dgm:cxn modelId="{31528415-02F4-42BF-B69A-618B37D163C8}" type="presParOf" srcId="{068202F5-2BB5-4362-A8EA-D1862810D248}" destId="{D54BFC1A-E80D-4D27-9135-7C304A79018E}" srcOrd="5" destOrd="0" presId="urn:microsoft.com/office/officeart/2018/2/layout/IconCircleList"/>
    <dgm:cxn modelId="{D2C1063E-B8A0-4D58-85CD-9B19CC73FE96}" type="presParOf" srcId="{068202F5-2BB5-4362-A8EA-D1862810D248}" destId="{B1534DB0-C6DC-40D7-86B3-39C5BA989105}" srcOrd="6" destOrd="0" presId="urn:microsoft.com/office/officeart/2018/2/layout/IconCircleList"/>
    <dgm:cxn modelId="{F51BA282-F347-4B9D-B378-92C734E3F78C}" type="presParOf" srcId="{B1534DB0-C6DC-40D7-86B3-39C5BA989105}" destId="{248A49D3-2B2D-4308-869D-C77B33DF2019}" srcOrd="0" destOrd="0" presId="urn:microsoft.com/office/officeart/2018/2/layout/IconCircleList"/>
    <dgm:cxn modelId="{C14BA48B-EE89-4EE1-B0E5-365722F613DD}" type="presParOf" srcId="{B1534DB0-C6DC-40D7-86B3-39C5BA989105}" destId="{CB56670A-3044-48A8-B033-B5EC8158C478}" srcOrd="1" destOrd="0" presId="urn:microsoft.com/office/officeart/2018/2/layout/IconCircleList"/>
    <dgm:cxn modelId="{E67C83A0-B888-467D-A0CD-8A063731E7CD}" type="presParOf" srcId="{B1534DB0-C6DC-40D7-86B3-39C5BA989105}" destId="{966E592A-D0D4-4053-87BA-465FD5808518}" srcOrd="2" destOrd="0" presId="urn:microsoft.com/office/officeart/2018/2/layout/IconCircleList"/>
    <dgm:cxn modelId="{D317ADC0-27E9-4E34-B6B2-0607650AF770}" type="presParOf" srcId="{B1534DB0-C6DC-40D7-86B3-39C5BA989105}" destId="{4EA70E74-1AC4-42FA-83E8-EC3708FD806B}" srcOrd="3" destOrd="0" presId="urn:microsoft.com/office/officeart/2018/2/layout/IconCircleList"/>
    <dgm:cxn modelId="{B8DF8A2E-58F3-4C45-9D57-C0652C16D9C5}" type="presParOf" srcId="{068202F5-2BB5-4362-A8EA-D1862810D248}" destId="{4571E37F-D2D3-459A-A725-6CE8BAB7527E}" srcOrd="7" destOrd="0" presId="urn:microsoft.com/office/officeart/2018/2/layout/IconCircleList"/>
    <dgm:cxn modelId="{F05C0623-FDA2-4009-970F-E3CD98220FA4}" type="presParOf" srcId="{068202F5-2BB5-4362-A8EA-D1862810D248}" destId="{5FCB38D8-D583-4406-8793-7F3EBD313216}" srcOrd="8" destOrd="0" presId="urn:microsoft.com/office/officeart/2018/2/layout/IconCircleList"/>
    <dgm:cxn modelId="{FFA1E6D5-D904-4769-A665-7EC5B382E866}" type="presParOf" srcId="{5FCB38D8-D583-4406-8793-7F3EBD313216}" destId="{D2215461-C8B4-481F-A7AD-C2F535489794}" srcOrd="0" destOrd="0" presId="urn:microsoft.com/office/officeart/2018/2/layout/IconCircleList"/>
    <dgm:cxn modelId="{DDF6ED3D-63CB-46E6-9D3C-396F8A1CAAA0}" type="presParOf" srcId="{5FCB38D8-D583-4406-8793-7F3EBD313216}" destId="{4A286CBB-980A-4FB4-AEB3-CF5AB5F36A35}" srcOrd="1" destOrd="0" presId="urn:microsoft.com/office/officeart/2018/2/layout/IconCircleList"/>
    <dgm:cxn modelId="{047DE63E-2EEF-4EDD-B11B-797ED6386FD7}" type="presParOf" srcId="{5FCB38D8-D583-4406-8793-7F3EBD313216}" destId="{FBA0449C-9AB5-4A6C-9B33-217806EA586E}" srcOrd="2" destOrd="0" presId="urn:microsoft.com/office/officeart/2018/2/layout/IconCircleList"/>
    <dgm:cxn modelId="{DD07FA71-F9B7-4A25-8DD1-0B908EC4C26E}" type="presParOf" srcId="{5FCB38D8-D583-4406-8793-7F3EBD313216}" destId="{B6937C2C-FA0F-4C3F-B71F-A7AC39DEAC1C}" srcOrd="3" destOrd="0" presId="urn:microsoft.com/office/officeart/2018/2/layout/IconCircleList"/>
    <dgm:cxn modelId="{B879AD60-96D0-43E4-AB30-42DEC8B951AF}" type="presParOf" srcId="{068202F5-2BB5-4362-A8EA-D1862810D248}" destId="{77E07B8B-7240-4C89-9F01-2988C8AD0FE7}" srcOrd="9" destOrd="0" presId="urn:microsoft.com/office/officeart/2018/2/layout/IconCircleList"/>
    <dgm:cxn modelId="{129DA3BC-1584-4341-BDB6-F44BD33A866A}" type="presParOf" srcId="{068202F5-2BB5-4362-A8EA-D1862810D248}" destId="{FE68B612-14AD-4B24-872F-9D41A3C12390}" srcOrd="10" destOrd="0" presId="urn:microsoft.com/office/officeart/2018/2/layout/IconCircleList"/>
    <dgm:cxn modelId="{675C0FBD-21EB-4C00-A16E-2691C311B874}" type="presParOf" srcId="{FE68B612-14AD-4B24-872F-9D41A3C12390}" destId="{41EC4F9A-C8F2-420D-ACD1-B02D3F3972D5}" srcOrd="0" destOrd="0" presId="urn:microsoft.com/office/officeart/2018/2/layout/IconCircleList"/>
    <dgm:cxn modelId="{994F91D7-BD5B-4348-9A44-12FB1A3531CC}" type="presParOf" srcId="{FE68B612-14AD-4B24-872F-9D41A3C12390}" destId="{A3FF3ADD-9632-49FC-8E2F-4A312E80D8D8}" srcOrd="1" destOrd="0" presId="urn:microsoft.com/office/officeart/2018/2/layout/IconCircleList"/>
    <dgm:cxn modelId="{F085D2B4-2558-4267-9398-B65A9241CADD}" type="presParOf" srcId="{FE68B612-14AD-4B24-872F-9D41A3C12390}" destId="{F225FC3D-25E7-472B-8A4B-CA981ADCA1EA}" srcOrd="2" destOrd="0" presId="urn:microsoft.com/office/officeart/2018/2/layout/IconCircleList"/>
    <dgm:cxn modelId="{56E66F35-0043-4228-8A67-7D75AA119A6F}" type="presParOf" srcId="{FE68B612-14AD-4B24-872F-9D41A3C12390}" destId="{B20D7B2C-186B-4B21-B3E3-A2E91D6801A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5FEE9F-6EDA-4EC9-A07B-C921788E67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33F0C7-9F29-4CF2-B652-368DA7F88FB3}">
      <dgm:prSet/>
      <dgm:spPr/>
      <dgm:t>
        <a:bodyPr/>
        <a:lstStyle/>
        <a:p>
          <a:r>
            <a:rPr lang="en-GB"/>
            <a:t>Student Support Staff Advice Line</a:t>
          </a:r>
          <a:r>
            <a:rPr lang="en-US"/>
            <a:t>​</a:t>
          </a:r>
        </a:p>
      </dgm:t>
    </dgm:pt>
    <dgm:pt modelId="{FD2869AF-29F5-4B52-9F60-67269A06CF33}" type="parTrans" cxnId="{7C863F10-3CB5-4AAE-960A-B5111385D838}">
      <dgm:prSet/>
      <dgm:spPr/>
      <dgm:t>
        <a:bodyPr/>
        <a:lstStyle/>
        <a:p>
          <a:endParaRPr lang="en-US"/>
        </a:p>
      </dgm:t>
    </dgm:pt>
    <dgm:pt modelId="{304F89A9-4B59-4E9B-B20F-2D7328E7D115}" type="sibTrans" cxnId="{7C863F10-3CB5-4AAE-960A-B5111385D838}">
      <dgm:prSet/>
      <dgm:spPr/>
      <dgm:t>
        <a:bodyPr/>
        <a:lstStyle/>
        <a:p>
          <a:endParaRPr lang="en-US"/>
        </a:p>
      </dgm:t>
    </dgm:pt>
    <dgm:pt modelId="{F8851613-DB0C-4001-BCE9-568C1129D7DC}">
      <dgm:prSet phldr="0"/>
      <dgm:spPr/>
      <dgm:t>
        <a:bodyPr/>
        <a:lstStyle/>
        <a:p>
          <a:pPr rtl="0"/>
          <a:r>
            <a:rPr lang="en-GB" dirty="0">
              <a:latin typeface="Avenir Next LT Pro"/>
            </a:rPr>
            <a:t>Student Mental Health Essentials: Departments</a:t>
          </a:r>
          <a:endParaRPr lang="en-GB" dirty="0"/>
        </a:p>
      </dgm:t>
    </dgm:pt>
    <dgm:pt modelId="{86AC7EEC-E4F5-48FD-8311-4FF8FB1616DB}" type="parTrans" cxnId="{535C2E5F-27C0-40E4-830E-F7E46DDC712E}">
      <dgm:prSet/>
      <dgm:spPr/>
      <dgm:t>
        <a:bodyPr/>
        <a:lstStyle/>
        <a:p>
          <a:endParaRPr lang="en-US"/>
        </a:p>
      </dgm:t>
    </dgm:pt>
    <dgm:pt modelId="{A5D92436-9959-4FAD-A26C-947F5AA8C129}" type="sibTrans" cxnId="{535C2E5F-27C0-40E4-830E-F7E46DDC712E}">
      <dgm:prSet/>
      <dgm:spPr/>
      <dgm:t>
        <a:bodyPr/>
        <a:lstStyle/>
        <a:p>
          <a:endParaRPr lang="en-US"/>
        </a:p>
      </dgm:t>
    </dgm:pt>
    <dgm:pt modelId="{26F5D967-6EFC-412F-BB55-302AE39E3FE1}">
      <dgm:prSet phldr="0"/>
      <dgm:spPr/>
      <dgm:t>
        <a:bodyPr/>
        <a:lstStyle/>
        <a:p>
          <a:pPr rtl="0"/>
          <a:r>
            <a:rPr lang="en-GB" dirty="0">
              <a:latin typeface="Avenir Next LT Pro"/>
            </a:rPr>
            <a:t>Pilots, Consultations and Committees</a:t>
          </a:r>
          <a:endParaRPr lang="en-GB" dirty="0"/>
        </a:p>
      </dgm:t>
    </dgm:pt>
    <dgm:pt modelId="{7D238758-F286-4E1B-A1E1-A660EB5C73F7}" type="parTrans" cxnId="{9F782A0C-AFF7-481B-8223-674114EFF704}">
      <dgm:prSet/>
      <dgm:spPr/>
      <dgm:t>
        <a:bodyPr/>
        <a:lstStyle/>
        <a:p>
          <a:endParaRPr lang="en-US"/>
        </a:p>
      </dgm:t>
    </dgm:pt>
    <dgm:pt modelId="{533D4B78-253E-4129-89FF-A49E3FD6BB8C}" type="sibTrans" cxnId="{9F782A0C-AFF7-481B-8223-674114EFF704}">
      <dgm:prSet/>
      <dgm:spPr/>
      <dgm:t>
        <a:bodyPr/>
        <a:lstStyle/>
        <a:p>
          <a:endParaRPr lang="en-US"/>
        </a:p>
      </dgm:t>
    </dgm:pt>
    <dgm:pt modelId="{7A1B41D0-81C5-43F2-BFD9-A7C51C9DE4D5}" type="pres">
      <dgm:prSet presAssocID="{495FEE9F-6EDA-4EC9-A07B-C921788E6791}" presName="root" presStyleCnt="0">
        <dgm:presLayoutVars>
          <dgm:dir/>
          <dgm:resizeHandles val="exact"/>
        </dgm:presLayoutVars>
      </dgm:prSet>
      <dgm:spPr/>
    </dgm:pt>
    <dgm:pt modelId="{8E84530B-D0AA-4882-B5BD-0C0E5F21BE79}" type="pres">
      <dgm:prSet presAssocID="{8033F0C7-9F29-4CF2-B652-368DA7F88FB3}" presName="compNode" presStyleCnt="0"/>
      <dgm:spPr/>
    </dgm:pt>
    <dgm:pt modelId="{5846D2A7-C391-402C-8C19-C7C856F98A12}" type="pres">
      <dgm:prSet presAssocID="{8033F0C7-9F29-4CF2-B652-368DA7F88FB3}" presName="bgRect" presStyleLbl="bgShp" presStyleIdx="0" presStyleCnt="3"/>
      <dgm:spPr/>
    </dgm:pt>
    <dgm:pt modelId="{0583C1AC-1E00-4FE4-8631-7778DD9F4CAE}" type="pres">
      <dgm:prSet presAssocID="{8033F0C7-9F29-4CF2-B652-368DA7F88FB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26320C6A-D3D7-4E2D-BD38-6D37BE575051}" type="pres">
      <dgm:prSet presAssocID="{8033F0C7-9F29-4CF2-B652-368DA7F88FB3}" presName="spaceRect" presStyleCnt="0"/>
      <dgm:spPr/>
    </dgm:pt>
    <dgm:pt modelId="{2A5312D5-FB18-420D-A97B-A85146A1A837}" type="pres">
      <dgm:prSet presAssocID="{8033F0C7-9F29-4CF2-B652-368DA7F88FB3}" presName="parTx" presStyleLbl="revTx" presStyleIdx="0" presStyleCnt="3">
        <dgm:presLayoutVars>
          <dgm:chMax val="0"/>
          <dgm:chPref val="0"/>
        </dgm:presLayoutVars>
      </dgm:prSet>
      <dgm:spPr/>
    </dgm:pt>
    <dgm:pt modelId="{4307065A-B80E-4868-B22C-600DDA9A93CC}" type="pres">
      <dgm:prSet presAssocID="{304F89A9-4B59-4E9B-B20F-2D7328E7D115}" presName="sibTrans" presStyleCnt="0"/>
      <dgm:spPr/>
    </dgm:pt>
    <dgm:pt modelId="{F13D1FC9-C809-4BEA-961B-370FB1C0BC75}" type="pres">
      <dgm:prSet presAssocID="{F8851613-DB0C-4001-BCE9-568C1129D7DC}" presName="compNode" presStyleCnt="0"/>
      <dgm:spPr/>
    </dgm:pt>
    <dgm:pt modelId="{B06A7AE3-38D2-4436-BFFE-62A1B8EBBABD}" type="pres">
      <dgm:prSet presAssocID="{F8851613-DB0C-4001-BCE9-568C1129D7DC}" presName="bgRect" presStyleLbl="bgShp" presStyleIdx="1" presStyleCnt="3"/>
      <dgm:spPr/>
    </dgm:pt>
    <dgm:pt modelId="{74F8D0FE-DE71-4E5B-9724-F37F157EBB9F}" type="pres">
      <dgm:prSet presAssocID="{F8851613-DB0C-4001-BCE9-568C1129D7D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A2AD036F-8D07-42B5-83EB-6DB1FD546975}" type="pres">
      <dgm:prSet presAssocID="{F8851613-DB0C-4001-BCE9-568C1129D7DC}" presName="spaceRect" presStyleCnt="0"/>
      <dgm:spPr/>
    </dgm:pt>
    <dgm:pt modelId="{EFEB2B0D-20DB-48A6-93C7-E6E547E4C6DA}" type="pres">
      <dgm:prSet presAssocID="{F8851613-DB0C-4001-BCE9-568C1129D7DC}" presName="parTx" presStyleLbl="revTx" presStyleIdx="1" presStyleCnt="3">
        <dgm:presLayoutVars>
          <dgm:chMax val="0"/>
          <dgm:chPref val="0"/>
        </dgm:presLayoutVars>
      </dgm:prSet>
      <dgm:spPr/>
    </dgm:pt>
    <dgm:pt modelId="{0D113208-83BA-4E33-BBB3-406980C2A7B7}" type="pres">
      <dgm:prSet presAssocID="{A5D92436-9959-4FAD-A26C-947F5AA8C129}" presName="sibTrans" presStyleCnt="0"/>
      <dgm:spPr/>
    </dgm:pt>
    <dgm:pt modelId="{68F15F26-F366-44B3-8F1B-375E2E9C730D}" type="pres">
      <dgm:prSet presAssocID="{26F5D967-6EFC-412F-BB55-302AE39E3FE1}" presName="compNode" presStyleCnt="0"/>
      <dgm:spPr/>
    </dgm:pt>
    <dgm:pt modelId="{5F266B26-4A59-45FA-8DE6-C22F8462ABD4}" type="pres">
      <dgm:prSet presAssocID="{26F5D967-6EFC-412F-BB55-302AE39E3FE1}" presName="bgRect" presStyleLbl="bgShp" presStyleIdx="2" presStyleCnt="3"/>
      <dgm:spPr/>
    </dgm:pt>
    <dgm:pt modelId="{28C1BCFB-2070-4B0B-8EAD-0387C25935D2}" type="pres">
      <dgm:prSet presAssocID="{26F5D967-6EFC-412F-BB55-302AE39E3F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27891AE-651D-4005-8C92-FE2702341ECF}" type="pres">
      <dgm:prSet presAssocID="{26F5D967-6EFC-412F-BB55-302AE39E3FE1}" presName="spaceRect" presStyleCnt="0"/>
      <dgm:spPr/>
    </dgm:pt>
    <dgm:pt modelId="{8356BFDF-8052-490C-AAE8-466B5525848D}" type="pres">
      <dgm:prSet presAssocID="{26F5D967-6EFC-412F-BB55-302AE39E3FE1}" presName="parTx" presStyleLbl="revTx" presStyleIdx="2" presStyleCnt="3">
        <dgm:presLayoutVars>
          <dgm:chMax val="0"/>
          <dgm:chPref val="0"/>
        </dgm:presLayoutVars>
      </dgm:prSet>
      <dgm:spPr/>
    </dgm:pt>
  </dgm:ptLst>
  <dgm:cxnLst>
    <dgm:cxn modelId="{4ABB900B-1A94-4BAF-90BD-0D49B3DA7979}" type="presOf" srcId="{495FEE9F-6EDA-4EC9-A07B-C921788E6791}" destId="{7A1B41D0-81C5-43F2-BFD9-A7C51C9DE4D5}" srcOrd="0" destOrd="0" presId="urn:microsoft.com/office/officeart/2018/2/layout/IconVerticalSolidList"/>
    <dgm:cxn modelId="{9F782A0C-AFF7-481B-8223-674114EFF704}" srcId="{495FEE9F-6EDA-4EC9-A07B-C921788E6791}" destId="{26F5D967-6EFC-412F-BB55-302AE39E3FE1}" srcOrd="2" destOrd="0" parTransId="{7D238758-F286-4E1B-A1E1-A660EB5C73F7}" sibTransId="{533D4B78-253E-4129-89FF-A49E3FD6BB8C}"/>
    <dgm:cxn modelId="{7C863F10-3CB5-4AAE-960A-B5111385D838}" srcId="{495FEE9F-6EDA-4EC9-A07B-C921788E6791}" destId="{8033F0C7-9F29-4CF2-B652-368DA7F88FB3}" srcOrd="0" destOrd="0" parTransId="{FD2869AF-29F5-4B52-9F60-67269A06CF33}" sibTransId="{304F89A9-4B59-4E9B-B20F-2D7328E7D115}"/>
    <dgm:cxn modelId="{31429B1C-5208-4F29-A38A-15A601DCC39B}" type="presOf" srcId="{F8851613-DB0C-4001-BCE9-568C1129D7DC}" destId="{EFEB2B0D-20DB-48A6-93C7-E6E547E4C6DA}" srcOrd="0" destOrd="0" presId="urn:microsoft.com/office/officeart/2018/2/layout/IconVerticalSolidList"/>
    <dgm:cxn modelId="{535C2E5F-27C0-40E4-830E-F7E46DDC712E}" srcId="{495FEE9F-6EDA-4EC9-A07B-C921788E6791}" destId="{F8851613-DB0C-4001-BCE9-568C1129D7DC}" srcOrd="1" destOrd="0" parTransId="{86AC7EEC-E4F5-48FD-8311-4FF8FB1616DB}" sibTransId="{A5D92436-9959-4FAD-A26C-947F5AA8C129}"/>
    <dgm:cxn modelId="{8C20B294-5575-4345-9E73-39C827D3AF1F}" type="presOf" srcId="{8033F0C7-9F29-4CF2-B652-368DA7F88FB3}" destId="{2A5312D5-FB18-420D-A97B-A85146A1A837}" srcOrd="0" destOrd="0" presId="urn:microsoft.com/office/officeart/2018/2/layout/IconVerticalSolidList"/>
    <dgm:cxn modelId="{D4AC25EA-15D1-48E3-A696-804C4A7691F0}" type="presOf" srcId="{26F5D967-6EFC-412F-BB55-302AE39E3FE1}" destId="{8356BFDF-8052-490C-AAE8-466B5525848D}" srcOrd="0" destOrd="0" presId="urn:microsoft.com/office/officeart/2018/2/layout/IconVerticalSolidList"/>
    <dgm:cxn modelId="{5FE7D241-2A00-4400-8003-4C40EBB8F5A1}" type="presParOf" srcId="{7A1B41D0-81C5-43F2-BFD9-A7C51C9DE4D5}" destId="{8E84530B-D0AA-4882-B5BD-0C0E5F21BE79}" srcOrd="0" destOrd="0" presId="urn:microsoft.com/office/officeart/2018/2/layout/IconVerticalSolidList"/>
    <dgm:cxn modelId="{F18AA2B2-6196-4B79-8034-C73CD9C04E56}" type="presParOf" srcId="{8E84530B-D0AA-4882-B5BD-0C0E5F21BE79}" destId="{5846D2A7-C391-402C-8C19-C7C856F98A12}" srcOrd="0" destOrd="0" presId="urn:microsoft.com/office/officeart/2018/2/layout/IconVerticalSolidList"/>
    <dgm:cxn modelId="{530AD833-BDAC-41AF-88D4-9B847AF6C3AF}" type="presParOf" srcId="{8E84530B-D0AA-4882-B5BD-0C0E5F21BE79}" destId="{0583C1AC-1E00-4FE4-8631-7778DD9F4CAE}" srcOrd="1" destOrd="0" presId="urn:microsoft.com/office/officeart/2018/2/layout/IconVerticalSolidList"/>
    <dgm:cxn modelId="{9762506D-346A-4258-A255-F57A65E51ACD}" type="presParOf" srcId="{8E84530B-D0AA-4882-B5BD-0C0E5F21BE79}" destId="{26320C6A-D3D7-4E2D-BD38-6D37BE575051}" srcOrd="2" destOrd="0" presId="urn:microsoft.com/office/officeart/2018/2/layout/IconVerticalSolidList"/>
    <dgm:cxn modelId="{5D3AFE0D-FD83-46F6-9849-34853E9F0615}" type="presParOf" srcId="{8E84530B-D0AA-4882-B5BD-0C0E5F21BE79}" destId="{2A5312D5-FB18-420D-A97B-A85146A1A837}" srcOrd="3" destOrd="0" presId="urn:microsoft.com/office/officeart/2018/2/layout/IconVerticalSolidList"/>
    <dgm:cxn modelId="{D329751A-E7B3-4E33-9BF7-007E45AA8D4F}" type="presParOf" srcId="{7A1B41D0-81C5-43F2-BFD9-A7C51C9DE4D5}" destId="{4307065A-B80E-4868-B22C-600DDA9A93CC}" srcOrd="1" destOrd="0" presId="urn:microsoft.com/office/officeart/2018/2/layout/IconVerticalSolidList"/>
    <dgm:cxn modelId="{1B646143-189B-401E-A48C-40CC2CBC775F}" type="presParOf" srcId="{7A1B41D0-81C5-43F2-BFD9-A7C51C9DE4D5}" destId="{F13D1FC9-C809-4BEA-961B-370FB1C0BC75}" srcOrd="2" destOrd="0" presId="urn:microsoft.com/office/officeart/2018/2/layout/IconVerticalSolidList"/>
    <dgm:cxn modelId="{4643DEC5-C416-411C-8C66-0A1D432FCE82}" type="presParOf" srcId="{F13D1FC9-C809-4BEA-961B-370FB1C0BC75}" destId="{B06A7AE3-38D2-4436-BFFE-62A1B8EBBABD}" srcOrd="0" destOrd="0" presId="urn:microsoft.com/office/officeart/2018/2/layout/IconVerticalSolidList"/>
    <dgm:cxn modelId="{92881816-C76C-44C6-A7D3-09DEB32E9254}" type="presParOf" srcId="{F13D1FC9-C809-4BEA-961B-370FB1C0BC75}" destId="{74F8D0FE-DE71-4E5B-9724-F37F157EBB9F}" srcOrd="1" destOrd="0" presId="urn:microsoft.com/office/officeart/2018/2/layout/IconVerticalSolidList"/>
    <dgm:cxn modelId="{83024920-B749-4D42-857F-C30594DF8235}" type="presParOf" srcId="{F13D1FC9-C809-4BEA-961B-370FB1C0BC75}" destId="{A2AD036F-8D07-42B5-83EB-6DB1FD546975}" srcOrd="2" destOrd="0" presId="urn:microsoft.com/office/officeart/2018/2/layout/IconVerticalSolidList"/>
    <dgm:cxn modelId="{334B3B6B-1CC9-4696-8959-1808440E28EB}" type="presParOf" srcId="{F13D1FC9-C809-4BEA-961B-370FB1C0BC75}" destId="{EFEB2B0D-20DB-48A6-93C7-E6E547E4C6DA}" srcOrd="3" destOrd="0" presId="urn:microsoft.com/office/officeart/2018/2/layout/IconVerticalSolidList"/>
    <dgm:cxn modelId="{27F41BB4-C705-4536-B6E1-8E50B7BF131E}" type="presParOf" srcId="{7A1B41D0-81C5-43F2-BFD9-A7C51C9DE4D5}" destId="{0D113208-83BA-4E33-BBB3-406980C2A7B7}" srcOrd="3" destOrd="0" presId="urn:microsoft.com/office/officeart/2018/2/layout/IconVerticalSolidList"/>
    <dgm:cxn modelId="{6EC2C4F1-FAA7-44FE-A7A9-5AE5357FB83A}" type="presParOf" srcId="{7A1B41D0-81C5-43F2-BFD9-A7C51C9DE4D5}" destId="{68F15F26-F366-44B3-8F1B-375E2E9C730D}" srcOrd="4" destOrd="0" presId="urn:microsoft.com/office/officeart/2018/2/layout/IconVerticalSolidList"/>
    <dgm:cxn modelId="{0AAA9B30-5A42-4FAB-ABDA-59F4394D8747}" type="presParOf" srcId="{68F15F26-F366-44B3-8F1B-375E2E9C730D}" destId="{5F266B26-4A59-45FA-8DE6-C22F8462ABD4}" srcOrd="0" destOrd="0" presId="urn:microsoft.com/office/officeart/2018/2/layout/IconVerticalSolidList"/>
    <dgm:cxn modelId="{9FCD97D5-E83F-42BC-B4E5-2F22D63D9B05}" type="presParOf" srcId="{68F15F26-F366-44B3-8F1B-375E2E9C730D}" destId="{28C1BCFB-2070-4B0B-8EAD-0387C25935D2}" srcOrd="1" destOrd="0" presId="urn:microsoft.com/office/officeart/2018/2/layout/IconVerticalSolidList"/>
    <dgm:cxn modelId="{AC9934E7-1557-49CC-BF36-38FD97E5AD78}" type="presParOf" srcId="{68F15F26-F366-44B3-8F1B-375E2E9C730D}" destId="{127891AE-651D-4005-8C92-FE2702341ECF}" srcOrd="2" destOrd="0" presId="urn:microsoft.com/office/officeart/2018/2/layout/IconVerticalSolidList"/>
    <dgm:cxn modelId="{CA79727B-D4C5-4E2E-AC6B-44A3F365989A}" type="presParOf" srcId="{68F15F26-F366-44B3-8F1B-375E2E9C730D}" destId="{8356BFDF-8052-490C-AAE8-466B552584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116459-8028-8E48-AFD9-540C0FF32534}" type="doc">
      <dgm:prSet loTypeId="urn:microsoft.com/office/officeart/2005/8/layout/hList1" loCatId="" qsTypeId="urn:microsoft.com/office/officeart/2005/8/quickstyle/simple5" qsCatId="simple" csTypeId="urn:microsoft.com/office/officeart/2005/8/colors/accent3_2" csCatId="accent3" phldr="1"/>
      <dgm:spPr/>
      <dgm:t>
        <a:bodyPr/>
        <a:lstStyle/>
        <a:p>
          <a:endParaRPr lang="en-GB"/>
        </a:p>
      </dgm:t>
    </dgm:pt>
    <dgm:pt modelId="{4207EC79-EC7A-FE4B-B241-6786524724E4}">
      <dgm:prSet phldrT="[Text]" custT="1"/>
      <dgm:spPr/>
      <dgm:t>
        <a:bodyPr/>
        <a:lstStyle/>
        <a:p>
          <a:r>
            <a:rPr lang="en-GB" sz="2800" b="1">
              <a:latin typeface="Century Gothic" panose="020B0502020202020204" pitchFamily="34" charset="0"/>
            </a:rPr>
            <a:t>2018-2019</a:t>
          </a:r>
        </a:p>
      </dgm:t>
    </dgm:pt>
    <dgm:pt modelId="{2F630D33-27DA-8441-94D9-7D283AA2EA37}" type="parTrans" cxnId="{712AB0F1-3367-3F42-A1E4-DBEA6A64AEA8}">
      <dgm:prSet/>
      <dgm:spPr/>
      <dgm:t>
        <a:bodyPr/>
        <a:lstStyle/>
        <a:p>
          <a:endParaRPr lang="en-GB" sz="2400">
            <a:latin typeface="Century Gothic" panose="020B0502020202020204" pitchFamily="34" charset="0"/>
          </a:endParaRPr>
        </a:p>
      </dgm:t>
    </dgm:pt>
    <dgm:pt modelId="{7650146F-0E8D-7246-A999-353D4CB0A7B5}" type="sibTrans" cxnId="{712AB0F1-3367-3F42-A1E4-DBEA6A64AEA8}">
      <dgm:prSet/>
      <dgm:spPr/>
      <dgm:t>
        <a:bodyPr/>
        <a:lstStyle/>
        <a:p>
          <a:endParaRPr lang="en-GB" sz="2400">
            <a:latin typeface="Century Gothic" panose="020B0502020202020204" pitchFamily="34" charset="0"/>
          </a:endParaRPr>
        </a:p>
      </dgm:t>
    </dgm:pt>
    <dgm:pt modelId="{2E5A7BEF-8921-8646-827C-5466486BF80F}">
      <dgm:prSet phldrT="[Text]" custT="1"/>
      <dgm:spPr/>
      <dgm:t>
        <a:bodyPr/>
        <a:lstStyle/>
        <a:p>
          <a:r>
            <a:rPr lang="en-GB" sz="2800" b="1">
              <a:latin typeface="Century Gothic" panose="020B0502020202020204" pitchFamily="34" charset="0"/>
            </a:rPr>
            <a:t>2020-2021</a:t>
          </a:r>
        </a:p>
      </dgm:t>
    </dgm:pt>
    <dgm:pt modelId="{CD143DE0-C608-4A4D-8E13-EAC274F3B0E6}" type="parTrans" cxnId="{E8633EBB-1818-B44A-AE17-D52D7C3B31A3}">
      <dgm:prSet/>
      <dgm:spPr/>
      <dgm:t>
        <a:bodyPr/>
        <a:lstStyle/>
        <a:p>
          <a:endParaRPr lang="en-GB" sz="2400">
            <a:latin typeface="Century Gothic" panose="020B0502020202020204" pitchFamily="34" charset="0"/>
          </a:endParaRPr>
        </a:p>
      </dgm:t>
    </dgm:pt>
    <dgm:pt modelId="{0A3A7331-D545-8149-B56F-369DB1B52F68}" type="sibTrans" cxnId="{E8633EBB-1818-B44A-AE17-D52D7C3B31A3}">
      <dgm:prSet/>
      <dgm:spPr/>
      <dgm:t>
        <a:bodyPr/>
        <a:lstStyle/>
        <a:p>
          <a:endParaRPr lang="en-GB" sz="2400">
            <a:latin typeface="Century Gothic" panose="020B0502020202020204" pitchFamily="34" charset="0"/>
          </a:endParaRPr>
        </a:p>
      </dgm:t>
    </dgm:pt>
    <dgm:pt modelId="{39741900-6ABF-4943-904A-DBAF9EBEE46E}">
      <dgm:prSet phldrT="[Text]" custT="1"/>
      <dgm:spPr>
        <a:solidFill>
          <a:schemeClr val="accent1">
            <a:lumMod val="50000"/>
            <a:alpha val="90000"/>
          </a:schemeClr>
        </a:solidFill>
        <a:ln>
          <a:solidFill>
            <a:schemeClr val="accent1">
              <a:lumMod val="50000"/>
              <a:alpha val="90000"/>
            </a:schemeClr>
          </a:solidFill>
        </a:ln>
      </dgm:spPr>
      <dgm:t>
        <a:bodyPr/>
        <a:lstStyle/>
        <a:p>
          <a:pPr>
            <a:buNone/>
          </a:pPr>
          <a:r>
            <a:rPr lang="en-GB" sz="2000" b="1">
              <a:solidFill>
                <a:schemeClr val="bg1"/>
              </a:solidFill>
              <a:latin typeface="Century Gothic" panose="020B0502020202020204" pitchFamily="34" charset="0"/>
            </a:rPr>
            <a:t>Questionnaire</a:t>
          </a:r>
          <a:endParaRPr lang="en-GB" sz="2000">
            <a:solidFill>
              <a:schemeClr val="bg1"/>
            </a:solidFill>
            <a:latin typeface="Century Gothic" panose="020B0502020202020204" pitchFamily="34" charset="0"/>
          </a:endParaRPr>
        </a:p>
      </dgm:t>
    </dgm:pt>
    <dgm:pt modelId="{18060849-A5F2-3F45-B57C-AFE2D02C75BA}" type="parTrans" cxnId="{C9BA6641-4A19-5D47-BD73-A6242869B200}">
      <dgm:prSet/>
      <dgm:spPr/>
      <dgm:t>
        <a:bodyPr/>
        <a:lstStyle/>
        <a:p>
          <a:endParaRPr lang="en-GB" sz="2400">
            <a:latin typeface="Century Gothic" panose="020B0502020202020204" pitchFamily="34" charset="0"/>
          </a:endParaRPr>
        </a:p>
      </dgm:t>
    </dgm:pt>
    <dgm:pt modelId="{E6509BB3-86CC-A042-A537-9F17B049BCB4}" type="sibTrans" cxnId="{C9BA6641-4A19-5D47-BD73-A6242869B200}">
      <dgm:prSet/>
      <dgm:spPr/>
      <dgm:t>
        <a:bodyPr/>
        <a:lstStyle/>
        <a:p>
          <a:endParaRPr lang="en-GB" sz="2400">
            <a:latin typeface="Century Gothic" panose="020B0502020202020204" pitchFamily="34" charset="0"/>
          </a:endParaRPr>
        </a:p>
      </dgm:t>
    </dgm:pt>
    <dgm:pt modelId="{E516D596-76B0-0149-BFCC-21BA776977B4}">
      <dgm:prSet phldrT="[Text]" custT="1"/>
      <dgm:spPr/>
      <dgm:t>
        <a:bodyPr/>
        <a:lstStyle/>
        <a:p>
          <a:r>
            <a:rPr lang="en-GB" sz="2800" b="1">
              <a:latin typeface="Century Gothic" panose="020B0502020202020204" pitchFamily="34" charset="0"/>
            </a:rPr>
            <a:t>2021-2022</a:t>
          </a:r>
        </a:p>
      </dgm:t>
    </dgm:pt>
    <dgm:pt modelId="{31E3FF70-5120-F641-923D-0FF88077F917}" type="parTrans" cxnId="{A7869967-38CF-DD44-8CA1-5131952F15BE}">
      <dgm:prSet/>
      <dgm:spPr/>
      <dgm:t>
        <a:bodyPr/>
        <a:lstStyle/>
        <a:p>
          <a:endParaRPr lang="en-GB" sz="2400">
            <a:latin typeface="Century Gothic" panose="020B0502020202020204" pitchFamily="34" charset="0"/>
          </a:endParaRPr>
        </a:p>
      </dgm:t>
    </dgm:pt>
    <dgm:pt modelId="{54C5DA13-AD0E-8849-9E5C-3AEA7D8C690D}" type="sibTrans" cxnId="{A7869967-38CF-DD44-8CA1-5131952F15BE}">
      <dgm:prSet/>
      <dgm:spPr/>
      <dgm:t>
        <a:bodyPr/>
        <a:lstStyle/>
        <a:p>
          <a:endParaRPr lang="en-GB" sz="2400">
            <a:latin typeface="Century Gothic" panose="020B0502020202020204" pitchFamily="34" charset="0"/>
          </a:endParaRPr>
        </a:p>
      </dgm:t>
    </dgm:pt>
    <dgm:pt modelId="{98CE1849-031C-CD44-BDEE-15FD27B093DE}">
      <dgm:prSet phldrT="[Text]" custT="1"/>
      <dgm:spPr>
        <a:solidFill>
          <a:schemeClr val="accent1">
            <a:lumMod val="50000"/>
            <a:alpha val="90000"/>
          </a:schemeClr>
        </a:solidFill>
      </dgm:spPr>
      <dgm:t>
        <a:bodyPr/>
        <a:lstStyle/>
        <a:p>
          <a:pPr>
            <a:buNone/>
          </a:pPr>
          <a:r>
            <a:rPr lang="en-GB" sz="2000" b="1">
              <a:solidFill>
                <a:schemeClr val="bg1"/>
              </a:solidFill>
              <a:latin typeface="Century Gothic" panose="020B0502020202020204" pitchFamily="34" charset="0"/>
            </a:rPr>
            <a:t>Focus Groups (x4)</a:t>
          </a:r>
          <a:endParaRPr lang="en-GB" sz="2000">
            <a:solidFill>
              <a:schemeClr val="bg1"/>
            </a:solidFill>
            <a:latin typeface="Century Gothic" panose="020B0502020202020204" pitchFamily="34" charset="0"/>
          </a:endParaRPr>
        </a:p>
      </dgm:t>
    </dgm:pt>
    <dgm:pt modelId="{232C4923-F9F1-1842-A18E-2D9945766382}" type="parTrans" cxnId="{0DD5264A-EF3E-DF48-BC6A-A5AF0787C0A7}">
      <dgm:prSet/>
      <dgm:spPr/>
      <dgm:t>
        <a:bodyPr/>
        <a:lstStyle/>
        <a:p>
          <a:endParaRPr lang="en-GB" sz="2400">
            <a:latin typeface="Century Gothic" panose="020B0502020202020204" pitchFamily="34" charset="0"/>
          </a:endParaRPr>
        </a:p>
      </dgm:t>
    </dgm:pt>
    <dgm:pt modelId="{AFF7A8E3-A834-774E-9526-4AE453A2CA4E}" type="sibTrans" cxnId="{0DD5264A-EF3E-DF48-BC6A-A5AF0787C0A7}">
      <dgm:prSet/>
      <dgm:spPr/>
      <dgm:t>
        <a:bodyPr/>
        <a:lstStyle/>
        <a:p>
          <a:endParaRPr lang="en-GB" sz="2400">
            <a:latin typeface="Century Gothic" panose="020B0502020202020204" pitchFamily="34" charset="0"/>
          </a:endParaRPr>
        </a:p>
      </dgm:t>
    </dgm:pt>
    <dgm:pt modelId="{210B9779-BB87-6C45-9F98-D1C464DE41AC}">
      <dgm:prSet custT="1"/>
      <dgm:spPr>
        <a:solidFill>
          <a:schemeClr val="accent1">
            <a:lumMod val="50000"/>
            <a:alpha val="90000"/>
          </a:schemeClr>
        </a:solidFill>
        <a:ln>
          <a:solidFill>
            <a:schemeClr val="accent1">
              <a:lumMod val="50000"/>
              <a:alpha val="90000"/>
            </a:schemeClr>
          </a:solidFill>
        </a:ln>
      </dgm:spPr>
      <dgm:t>
        <a:bodyPr/>
        <a:lstStyle/>
        <a:p>
          <a:r>
            <a:rPr lang="en-GB" sz="2000">
              <a:solidFill>
                <a:schemeClr val="bg1"/>
              </a:solidFill>
              <a:latin typeface="Century Gothic" panose="020B0502020202020204" pitchFamily="34" charset="0"/>
            </a:rPr>
            <a:t>Open-ended questions</a:t>
          </a:r>
        </a:p>
      </dgm:t>
    </dgm:pt>
    <dgm:pt modelId="{FA7BA1F2-C524-8046-B31D-AB1E5F10BD67}" type="parTrans" cxnId="{4D09603C-ABB2-4043-A3E2-548C0BC16503}">
      <dgm:prSet/>
      <dgm:spPr/>
      <dgm:t>
        <a:bodyPr/>
        <a:lstStyle/>
        <a:p>
          <a:endParaRPr lang="en-GB"/>
        </a:p>
      </dgm:t>
    </dgm:pt>
    <dgm:pt modelId="{42F4F31A-ED30-214E-A2AE-D31D46602730}" type="sibTrans" cxnId="{4D09603C-ABB2-4043-A3E2-548C0BC16503}">
      <dgm:prSet/>
      <dgm:spPr/>
      <dgm:t>
        <a:bodyPr/>
        <a:lstStyle/>
        <a:p>
          <a:endParaRPr lang="en-GB"/>
        </a:p>
      </dgm:t>
    </dgm:pt>
    <dgm:pt modelId="{05B7AB59-370D-7349-84FF-1805DECB5788}">
      <dgm:prSet custT="1"/>
      <dgm:spPr>
        <a:solidFill>
          <a:schemeClr val="accent1">
            <a:lumMod val="50000"/>
            <a:alpha val="90000"/>
          </a:schemeClr>
        </a:solidFill>
        <a:ln>
          <a:solidFill>
            <a:schemeClr val="accent1">
              <a:lumMod val="50000"/>
              <a:alpha val="90000"/>
            </a:schemeClr>
          </a:solidFill>
        </a:ln>
      </dgm:spPr>
      <dgm:t>
        <a:bodyPr/>
        <a:lstStyle/>
        <a:p>
          <a:r>
            <a:rPr lang="en-GB" sz="2000">
              <a:solidFill>
                <a:schemeClr val="bg1"/>
              </a:solidFill>
              <a:latin typeface="Century Gothic" panose="020B0502020202020204" pitchFamily="34" charset="0"/>
            </a:rPr>
            <a:t>7 participants over 2 hours </a:t>
          </a:r>
        </a:p>
      </dgm:t>
    </dgm:pt>
    <dgm:pt modelId="{E0AF0464-9DAB-1A4D-8F0E-194611BA1B91}" type="parTrans" cxnId="{9909317F-49F3-5146-8942-4408ACBE9425}">
      <dgm:prSet/>
      <dgm:spPr/>
      <dgm:t>
        <a:bodyPr/>
        <a:lstStyle/>
        <a:p>
          <a:endParaRPr lang="en-GB"/>
        </a:p>
      </dgm:t>
    </dgm:pt>
    <dgm:pt modelId="{E308ECD2-0D45-3A49-BB5A-9D772651DAF8}" type="sibTrans" cxnId="{9909317F-49F3-5146-8942-4408ACBE9425}">
      <dgm:prSet/>
      <dgm:spPr/>
      <dgm:t>
        <a:bodyPr/>
        <a:lstStyle/>
        <a:p>
          <a:endParaRPr lang="en-GB"/>
        </a:p>
      </dgm:t>
    </dgm:pt>
    <dgm:pt modelId="{EB3C262C-BB81-E845-ACD3-B6E3095E6D06}">
      <dgm:prSet custT="1"/>
      <dgm:spPr>
        <a:solidFill>
          <a:schemeClr val="accent1">
            <a:lumMod val="50000"/>
            <a:alpha val="90000"/>
          </a:schemeClr>
        </a:solidFill>
        <a:ln>
          <a:solidFill>
            <a:schemeClr val="accent1">
              <a:lumMod val="50000"/>
              <a:alpha val="90000"/>
            </a:schemeClr>
          </a:solidFill>
        </a:ln>
      </dgm:spPr>
      <dgm:t>
        <a:bodyPr/>
        <a:lstStyle/>
        <a:p>
          <a:pPr>
            <a:buNone/>
          </a:pPr>
          <a:r>
            <a:rPr lang="en-GB" sz="2000" b="1">
              <a:solidFill>
                <a:schemeClr val="bg1"/>
              </a:solidFill>
              <a:latin typeface="Century Gothic" panose="020B0502020202020204" pitchFamily="34" charset="0"/>
            </a:rPr>
            <a:t>Pilot Focus Group</a:t>
          </a:r>
          <a:endParaRPr lang="en-GB" sz="2000">
            <a:solidFill>
              <a:schemeClr val="bg1"/>
            </a:solidFill>
            <a:latin typeface="Century Gothic" panose="020B0502020202020204" pitchFamily="34" charset="0"/>
          </a:endParaRPr>
        </a:p>
      </dgm:t>
    </dgm:pt>
    <dgm:pt modelId="{4D723026-3011-444F-A13A-9F81DEB591F2}" type="parTrans" cxnId="{1F83C5D4-D532-5545-A79F-65559167CAB1}">
      <dgm:prSet/>
      <dgm:spPr/>
      <dgm:t>
        <a:bodyPr/>
        <a:lstStyle/>
        <a:p>
          <a:endParaRPr lang="en-GB"/>
        </a:p>
      </dgm:t>
    </dgm:pt>
    <dgm:pt modelId="{2328FD7A-5E06-EF49-B8E9-E5EB4FF9200D}" type="sibTrans" cxnId="{1F83C5D4-D532-5545-A79F-65559167CAB1}">
      <dgm:prSet/>
      <dgm:spPr/>
      <dgm:t>
        <a:bodyPr/>
        <a:lstStyle/>
        <a:p>
          <a:endParaRPr lang="en-GB"/>
        </a:p>
      </dgm:t>
    </dgm:pt>
    <dgm:pt modelId="{8AFBA343-6B99-C543-A82F-FA9C07E87423}">
      <dgm:prSet custT="1"/>
      <dgm:spPr>
        <a:solidFill>
          <a:schemeClr val="accent1">
            <a:lumMod val="50000"/>
            <a:alpha val="90000"/>
          </a:schemeClr>
        </a:solidFill>
        <a:ln>
          <a:solidFill>
            <a:schemeClr val="accent1">
              <a:lumMod val="50000"/>
              <a:alpha val="90000"/>
            </a:schemeClr>
          </a:solidFill>
        </a:ln>
      </dgm:spPr>
      <dgm:t>
        <a:bodyPr/>
        <a:lstStyle/>
        <a:p>
          <a:endParaRPr lang="en-GB" sz="2000">
            <a:solidFill>
              <a:schemeClr val="bg1"/>
            </a:solidFill>
            <a:latin typeface="Century Gothic" panose="020B0502020202020204" pitchFamily="34" charset="0"/>
          </a:endParaRPr>
        </a:p>
      </dgm:t>
    </dgm:pt>
    <dgm:pt modelId="{A1B4D88D-8FF4-2D47-8069-A73DB77488FF}" type="parTrans" cxnId="{7B0A8481-9212-3F41-A419-9FD204313363}">
      <dgm:prSet/>
      <dgm:spPr/>
      <dgm:t>
        <a:bodyPr/>
        <a:lstStyle/>
        <a:p>
          <a:endParaRPr lang="en-GB"/>
        </a:p>
      </dgm:t>
    </dgm:pt>
    <dgm:pt modelId="{6D5283EE-1408-D345-946C-44936A0863D2}" type="sibTrans" cxnId="{7B0A8481-9212-3F41-A419-9FD204313363}">
      <dgm:prSet/>
      <dgm:spPr/>
      <dgm:t>
        <a:bodyPr/>
        <a:lstStyle/>
        <a:p>
          <a:endParaRPr lang="en-GB"/>
        </a:p>
      </dgm:t>
    </dgm:pt>
    <dgm:pt modelId="{2C6E834C-AAAA-7C4D-B1C8-D207C1F896C4}">
      <dgm:prSet phldrT="[Text]" custT="1"/>
      <dgm:spPr>
        <a:solidFill>
          <a:schemeClr val="accent1">
            <a:lumMod val="50000"/>
            <a:alpha val="90000"/>
          </a:schemeClr>
        </a:solidFill>
        <a:ln>
          <a:solidFill>
            <a:schemeClr val="accent1">
              <a:lumMod val="50000"/>
              <a:alpha val="90000"/>
            </a:schemeClr>
          </a:solidFill>
        </a:ln>
      </dgm:spPr>
      <dgm:t>
        <a:bodyPr/>
        <a:lstStyle/>
        <a:p>
          <a:pPr>
            <a:buNone/>
          </a:pPr>
          <a:r>
            <a:rPr lang="en-GB" sz="2000" b="1">
              <a:solidFill>
                <a:schemeClr val="bg1"/>
              </a:solidFill>
              <a:latin typeface="Century Gothic" panose="020B0502020202020204" pitchFamily="34" charset="0"/>
            </a:rPr>
            <a:t>Questionnaire</a:t>
          </a:r>
          <a:endParaRPr lang="en-GB" sz="2000">
            <a:solidFill>
              <a:schemeClr val="bg1"/>
            </a:solidFill>
            <a:latin typeface="Century Gothic" panose="020B0502020202020204" pitchFamily="34" charset="0"/>
          </a:endParaRPr>
        </a:p>
      </dgm:t>
    </dgm:pt>
    <dgm:pt modelId="{A4CDCF57-4E5D-114C-867E-00139E32B838}" type="parTrans" cxnId="{60356F65-B398-0243-BD3A-FE648D430CB8}">
      <dgm:prSet/>
      <dgm:spPr/>
      <dgm:t>
        <a:bodyPr/>
        <a:lstStyle/>
        <a:p>
          <a:endParaRPr lang="en-GB"/>
        </a:p>
      </dgm:t>
    </dgm:pt>
    <dgm:pt modelId="{82FC8F24-F46B-604D-860F-CC3281142442}" type="sibTrans" cxnId="{60356F65-B398-0243-BD3A-FE648D430CB8}">
      <dgm:prSet/>
      <dgm:spPr/>
      <dgm:t>
        <a:bodyPr/>
        <a:lstStyle/>
        <a:p>
          <a:endParaRPr lang="en-GB"/>
        </a:p>
      </dgm:t>
    </dgm:pt>
    <dgm:pt modelId="{CF3162A6-5554-FB4B-B783-61AFA028FA70}">
      <dgm:prSet custT="1"/>
      <dgm:spPr>
        <a:solidFill>
          <a:schemeClr val="accent1">
            <a:lumMod val="50000"/>
            <a:alpha val="90000"/>
          </a:schemeClr>
        </a:solidFill>
        <a:ln>
          <a:solidFill>
            <a:schemeClr val="accent1">
              <a:lumMod val="50000"/>
              <a:alpha val="90000"/>
            </a:schemeClr>
          </a:solidFill>
        </a:ln>
      </dgm:spPr>
      <dgm:t>
        <a:bodyPr/>
        <a:lstStyle/>
        <a:p>
          <a:r>
            <a:rPr lang="en-GB" sz="2000">
              <a:solidFill>
                <a:schemeClr val="bg1"/>
              </a:solidFill>
              <a:latin typeface="Century Gothic" panose="020B0502020202020204" pitchFamily="34" charset="0"/>
            </a:rPr>
            <a:t>Open-ended questions</a:t>
          </a:r>
        </a:p>
      </dgm:t>
    </dgm:pt>
    <dgm:pt modelId="{9BFDF8EA-AC3E-AB4A-ABA0-909111A7D994}" type="parTrans" cxnId="{B35FEDFB-1BEA-064D-A96B-0CFD59EF61D3}">
      <dgm:prSet/>
      <dgm:spPr/>
      <dgm:t>
        <a:bodyPr/>
        <a:lstStyle/>
        <a:p>
          <a:endParaRPr lang="en-GB"/>
        </a:p>
      </dgm:t>
    </dgm:pt>
    <dgm:pt modelId="{26DE1FF7-6352-D347-9C5A-F894E728427F}" type="sibTrans" cxnId="{B35FEDFB-1BEA-064D-A96B-0CFD59EF61D3}">
      <dgm:prSet/>
      <dgm:spPr/>
      <dgm:t>
        <a:bodyPr/>
        <a:lstStyle/>
        <a:p>
          <a:endParaRPr lang="en-GB"/>
        </a:p>
      </dgm:t>
    </dgm:pt>
    <dgm:pt modelId="{32D3C3E1-61F1-9044-8E96-6B84D5CB6FCA}">
      <dgm:prSet custT="1"/>
      <dgm:spPr>
        <a:solidFill>
          <a:schemeClr val="accent1">
            <a:lumMod val="50000"/>
            <a:alpha val="90000"/>
          </a:schemeClr>
        </a:solidFill>
        <a:ln>
          <a:solidFill>
            <a:schemeClr val="accent1">
              <a:lumMod val="50000"/>
              <a:alpha val="90000"/>
            </a:schemeClr>
          </a:solidFill>
        </a:ln>
      </dgm:spPr>
      <dgm:t>
        <a:bodyPr/>
        <a:lstStyle/>
        <a:p>
          <a:pPr>
            <a:buNone/>
          </a:pPr>
          <a:r>
            <a:rPr lang="en-GB" sz="2000" b="1">
              <a:solidFill>
                <a:schemeClr val="bg1"/>
              </a:solidFill>
              <a:latin typeface="Century Gothic" panose="020B0502020202020204" pitchFamily="34" charset="0"/>
            </a:rPr>
            <a:t>Focus Groups (x4)</a:t>
          </a:r>
        </a:p>
      </dgm:t>
    </dgm:pt>
    <dgm:pt modelId="{BACC0425-4040-A84E-AA5C-797F7D37BA11}" type="parTrans" cxnId="{E1BC9189-EB4A-6548-8FE8-4EDE23597C97}">
      <dgm:prSet/>
      <dgm:spPr/>
      <dgm:t>
        <a:bodyPr/>
        <a:lstStyle/>
        <a:p>
          <a:endParaRPr lang="en-GB"/>
        </a:p>
      </dgm:t>
    </dgm:pt>
    <dgm:pt modelId="{3371CC49-A564-C94D-A703-19A5E09FBDDD}" type="sibTrans" cxnId="{E1BC9189-EB4A-6548-8FE8-4EDE23597C97}">
      <dgm:prSet/>
      <dgm:spPr/>
      <dgm:t>
        <a:bodyPr/>
        <a:lstStyle/>
        <a:p>
          <a:endParaRPr lang="en-GB"/>
        </a:p>
      </dgm:t>
    </dgm:pt>
    <dgm:pt modelId="{04745266-2272-144E-9FC7-F3B563F63246}">
      <dgm:prSet custT="1"/>
      <dgm:spPr>
        <a:solidFill>
          <a:schemeClr val="accent1">
            <a:lumMod val="50000"/>
            <a:alpha val="90000"/>
          </a:schemeClr>
        </a:solidFill>
        <a:ln>
          <a:solidFill>
            <a:schemeClr val="accent1">
              <a:lumMod val="50000"/>
              <a:alpha val="90000"/>
            </a:schemeClr>
          </a:solidFill>
        </a:ln>
      </dgm:spPr>
      <dgm:t>
        <a:bodyPr/>
        <a:lstStyle/>
        <a:p>
          <a:r>
            <a:rPr lang="en-GB" sz="2000">
              <a:solidFill>
                <a:schemeClr val="bg1"/>
              </a:solidFill>
              <a:latin typeface="Century Gothic" panose="020B0502020202020204" pitchFamily="34" charset="0"/>
            </a:rPr>
            <a:t>18 participants over 6hrs</a:t>
          </a:r>
        </a:p>
      </dgm:t>
    </dgm:pt>
    <dgm:pt modelId="{E8E4E5BA-562B-4442-B1A6-69FDB20D5F19}" type="parTrans" cxnId="{1D29B656-A11B-1C42-8944-A2E42CB0B073}">
      <dgm:prSet/>
      <dgm:spPr/>
      <dgm:t>
        <a:bodyPr/>
        <a:lstStyle/>
        <a:p>
          <a:endParaRPr lang="en-GB"/>
        </a:p>
      </dgm:t>
    </dgm:pt>
    <dgm:pt modelId="{091CFA51-1351-0049-8E6E-706DD79C44F0}" type="sibTrans" cxnId="{1D29B656-A11B-1C42-8944-A2E42CB0B073}">
      <dgm:prSet/>
      <dgm:spPr/>
      <dgm:t>
        <a:bodyPr/>
        <a:lstStyle/>
        <a:p>
          <a:endParaRPr lang="en-GB"/>
        </a:p>
      </dgm:t>
    </dgm:pt>
    <dgm:pt modelId="{7973A34E-64D1-8248-AA7A-F48FBD82847B}">
      <dgm:prSet custT="1"/>
      <dgm:spPr>
        <a:solidFill>
          <a:schemeClr val="accent1">
            <a:lumMod val="50000"/>
            <a:alpha val="90000"/>
          </a:schemeClr>
        </a:solidFill>
        <a:ln>
          <a:solidFill>
            <a:schemeClr val="accent1">
              <a:lumMod val="50000"/>
              <a:alpha val="90000"/>
            </a:schemeClr>
          </a:solidFill>
        </a:ln>
      </dgm:spPr>
      <dgm:t>
        <a:bodyPr/>
        <a:lstStyle/>
        <a:p>
          <a:endParaRPr lang="en-GB" sz="2000">
            <a:solidFill>
              <a:schemeClr val="bg1"/>
            </a:solidFill>
            <a:latin typeface="Century Gothic" panose="020B0502020202020204" pitchFamily="34" charset="0"/>
          </a:endParaRPr>
        </a:p>
      </dgm:t>
    </dgm:pt>
    <dgm:pt modelId="{70104AA2-8B16-754D-A9C7-49B2067D8C8C}" type="parTrans" cxnId="{785A3EEE-2497-234B-9EF7-8F7025550CF2}">
      <dgm:prSet/>
      <dgm:spPr/>
      <dgm:t>
        <a:bodyPr/>
        <a:lstStyle/>
        <a:p>
          <a:endParaRPr lang="en-GB"/>
        </a:p>
      </dgm:t>
    </dgm:pt>
    <dgm:pt modelId="{2890E983-F3F9-9F4E-86BB-8EE605717844}" type="sibTrans" cxnId="{785A3EEE-2497-234B-9EF7-8F7025550CF2}">
      <dgm:prSet/>
      <dgm:spPr/>
      <dgm:t>
        <a:bodyPr/>
        <a:lstStyle/>
        <a:p>
          <a:endParaRPr lang="en-GB"/>
        </a:p>
      </dgm:t>
    </dgm:pt>
    <dgm:pt modelId="{C8FF7D43-5F5B-074A-9346-F285D22B50C2}">
      <dgm:prSet custT="1"/>
      <dgm:spPr>
        <a:solidFill>
          <a:schemeClr val="accent1">
            <a:lumMod val="50000"/>
            <a:alpha val="90000"/>
          </a:schemeClr>
        </a:solidFill>
        <a:ln>
          <a:solidFill>
            <a:schemeClr val="accent1">
              <a:lumMod val="50000"/>
              <a:alpha val="90000"/>
            </a:schemeClr>
          </a:solidFill>
        </a:ln>
      </dgm:spPr>
      <dgm:t>
        <a:bodyPr/>
        <a:lstStyle/>
        <a:p>
          <a:pPr>
            <a:buNone/>
          </a:pPr>
          <a:r>
            <a:rPr lang="en-GB" sz="2000" b="1">
              <a:solidFill>
                <a:schemeClr val="bg1"/>
              </a:solidFill>
              <a:latin typeface="Century Gothic" panose="020B0502020202020204" pitchFamily="34" charset="0"/>
            </a:rPr>
            <a:t>Interviews</a:t>
          </a:r>
        </a:p>
      </dgm:t>
    </dgm:pt>
    <dgm:pt modelId="{5BFD6172-1C42-9A40-B2EF-F3032D2B5846}" type="parTrans" cxnId="{BFDC3D60-86A3-EB4F-8234-9F5B18E13D89}">
      <dgm:prSet/>
      <dgm:spPr/>
      <dgm:t>
        <a:bodyPr/>
        <a:lstStyle/>
        <a:p>
          <a:endParaRPr lang="en-GB"/>
        </a:p>
      </dgm:t>
    </dgm:pt>
    <dgm:pt modelId="{7A9B85A4-34FE-CA47-8169-93CD0E0D9CE6}" type="sibTrans" cxnId="{BFDC3D60-86A3-EB4F-8234-9F5B18E13D89}">
      <dgm:prSet/>
      <dgm:spPr/>
      <dgm:t>
        <a:bodyPr/>
        <a:lstStyle/>
        <a:p>
          <a:endParaRPr lang="en-GB"/>
        </a:p>
      </dgm:t>
    </dgm:pt>
    <dgm:pt modelId="{9B55A7EE-7CD7-334F-943B-C1E1B2F96F00}">
      <dgm:prSet custT="1"/>
      <dgm:spPr>
        <a:solidFill>
          <a:schemeClr val="accent1">
            <a:lumMod val="50000"/>
            <a:alpha val="90000"/>
          </a:schemeClr>
        </a:solidFill>
        <a:ln>
          <a:solidFill>
            <a:schemeClr val="accent1">
              <a:lumMod val="50000"/>
              <a:alpha val="90000"/>
            </a:schemeClr>
          </a:solidFill>
        </a:ln>
      </dgm:spPr>
      <dgm:t>
        <a:bodyPr/>
        <a:lstStyle/>
        <a:p>
          <a:r>
            <a:rPr lang="en-GB" sz="2000">
              <a:solidFill>
                <a:schemeClr val="bg1"/>
              </a:solidFill>
              <a:latin typeface="Century Gothic" panose="020B0502020202020204" pitchFamily="34" charset="0"/>
            </a:rPr>
            <a:t>2 participants over 3.5hrs</a:t>
          </a:r>
        </a:p>
      </dgm:t>
    </dgm:pt>
    <dgm:pt modelId="{7844534D-83CC-EB4C-B481-12ACC1F2BB7B}" type="parTrans" cxnId="{8F89D546-23F7-664B-A5CC-1B5A52977ADD}">
      <dgm:prSet/>
      <dgm:spPr/>
      <dgm:t>
        <a:bodyPr/>
        <a:lstStyle/>
        <a:p>
          <a:endParaRPr lang="en-GB"/>
        </a:p>
      </dgm:t>
    </dgm:pt>
    <dgm:pt modelId="{2EEF22AC-9C15-334D-B831-EF2C631A8C7D}" type="sibTrans" cxnId="{8F89D546-23F7-664B-A5CC-1B5A52977ADD}">
      <dgm:prSet/>
      <dgm:spPr/>
      <dgm:t>
        <a:bodyPr/>
        <a:lstStyle/>
        <a:p>
          <a:endParaRPr lang="en-GB"/>
        </a:p>
      </dgm:t>
    </dgm:pt>
    <dgm:pt modelId="{482BBD75-405C-604A-BF92-F031F4BC0916}">
      <dgm:prSet custT="1"/>
      <dgm:spPr>
        <a:solidFill>
          <a:schemeClr val="accent1">
            <a:lumMod val="50000"/>
            <a:alpha val="90000"/>
          </a:schemeClr>
        </a:solidFill>
        <a:ln>
          <a:solidFill>
            <a:schemeClr val="accent1">
              <a:lumMod val="50000"/>
              <a:alpha val="90000"/>
            </a:schemeClr>
          </a:solidFill>
        </a:ln>
      </dgm:spPr>
      <dgm:t>
        <a:bodyPr/>
        <a:lstStyle/>
        <a:p>
          <a:endParaRPr lang="en-GB" sz="2000" b="1">
            <a:solidFill>
              <a:schemeClr val="bg1"/>
            </a:solidFill>
            <a:latin typeface="Century Gothic" panose="020B0502020202020204" pitchFamily="34" charset="0"/>
          </a:endParaRPr>
        </a:p>
      </dgm:t>
    </dgm:pt>
    <dgm:pt modelId="{45E35690-3D16-3340-AC6A-9C441B505BD0}" type="parTrans" cxnId="{EBA82562-DAED-8B4A-8031-A457D6390999}">
      <dgm:prSet/>
      <dgm:spPr/>
      <dgm:t>
        <a:bodyPr/>
        <a:lstStyle/>
        <a:p>
          <a:endParaRPr lang="en-GB"/>
        </a:p>
      </dgm:t>
    </dgm:pt>
    <dgm:pt modelId="{06CDA622-52E2-4340-8444-C0C7CC263A6F}" type="sibTrans" cxnId="{EBA82562-DAED-8B4A-8031-A457D6390999}">
      <dgm:prSet/>
      <dgm:spPr/>
      <dgm:t>
        <a:bodyPr/>
        <a:lstStyle/>
        <a:p>
          <a:endParaRPr lang="en-GB"/>
        </a:p>
      </dgm:t>
    </dgm:pt>
    <dgm:pt modelId="{5B619A71-37E5-3F49-A09D-8826FA6DDD1B}">
      <dgm:prSet custT="1"/>
      <dgm:spPr>
        <a:solidFill>
          <a:schemeClr val="accent1">
            <a:lumMod val="50000"/>
            <a:alpha val="90000"/>
          </a:schemeClr>
        </a:solidFill>
      </dgm:spPr>
      <dgm:t>
        <a:bodyPr/>
        <a:lstStyle/>
        <a:p>
          <a:r>
            <a:rPr lang="en-GB" sz="2000">
              <a:solidFill>
                <a:schemeClr val="bg1"/>
              </a:solidFill>
              <a:latin typeface="Century Gothic" panose="020B0502020202020204" pitchFamily="34" charset="0"/>
            </a:rPr>
            <a:t>19 participants over 4hrs</a:t>
          </a:r>
        </a:p>
      </dgm:t>
    </dgm:pt>
    <dgm:pt modelId="{AB0B9F11-F189-CA41-8C03-82611C38147E}" type="parTrans" cxnId="{530D6683-A8A0-0A4E-8FF3-A4A5BA68DEB8}">
      <dgm:prSet/>
      <dgm:spPr/>
      <dgm:t>
        <a:bodyPr/>
        <a:lstStyle/>
        <a:p>
          <a:endParaRPr lang="en-GB"/>
        </a:p>
      </dgm:t>
    </dgm:pt>
    <dgm:pt modelId="{7785DE97-2C31-E146-86E1-CE86C8A50FA8}" type="sibTrans" cxnId="{530D6683-A8A0-0A4E-8FF3-A4A5BA68DEB8}">
      <dgm:prSet/>
      <dgm:spPr/>
      <dgm:t>
        <a:bodyPr/>
        <a:lstStyle/>
        <a:p>
          <a:endParaRPr lang="en-GB"/>
        </a:p>
      </dgm:t>
    </dgm:pt>
    <dgm:pt modelId="{591EC6BF-27BD-514E-B48B-4901257F8825}">
      <dgm:prSet custT="1"/>
      <dgm:spPr>
        <a:solidFill>
          <a:schemeClr val="accent1">
            <a:lumMod val="50000"/>
            <a:alpha val="90000"/>
          </a:schemeClr>
        </a:solidFill>
      </dgm:spPr>
      <dgm:t>
        <a:bodyPr/>
        <a:lstStyle/>
        <a:p>
          <a:endParaRPr lang="en-GB" sz="2000">
            <a:solidFill>
              <a:schemeClr val="bg1"/>
            </a:solidFill>
            <a:latin typeface="Century Gothic" panose="020B0502020202020204" pitchFamily="34" charset="0"/>
          </a:endParaRPr>
        </a:p>
      </dgm:t>
    </dgm:pt>
    <dgm:pt modelId="{8BB760E3-5265-2D43-9F7A-5BDDCB399AB4}" type="parTrans" cxnId="{B60B7A43-7DBF-844C-BF8D-0C59F18A88B3}">
      <dgm:prSet/>
      <dgm:spPr/>
      <dgm:t>
        <a:bodyPr/>
        <a:lstStyle/>
        <a:p>
          <a:endParaRPr lang="en-GB"/>
        </a:p>
      </dgm:t>
    </dgm:pt>
    <dgm:pt modelId="{5B08A20B-2A00-BC48-B50E-9AD74C00E01A}" type="sibTrans" cxnId="{B60B7A43-7DBF-844C-BF8D-0C59F18A88B3}">
      <dgm:prSet/>
      <dgm:spPr/>
      <dgm:t>
        <a:bodyPr/>
        <a:lstStyle/>
        <a:p>
          <a:endParaRPr lang="en-GB"/>
        </a:p>
      </dgm:t>
    </dgm:pt>
    <dgm:pt modelId="{357C4731-7004-0C44-A250-E356D5C30452}">
      <dgm:prSet custT="1"/>
      <dgm:spPr>
        <a:solidFill>
          <a:schemeClr val="accent1">
            <a:lumMod val="50000"/>
            <a:alpha val="90000"/>
          </a:schemeClr>
        </a:solidFill>
      </dgm:spPr>
      <dgm:t>
        <a:bodyPr/>
        <a:lstStyle/>
        <a:p>
          <a:r>
            <a:rPr lang="en-GB" sz="2000" b="1">
              <a:solidFill>
                <a:schemeClr val="bg1"/>
              </a:solidFill>
              <a:latin typeface="Century Gothic" panose="020B0502020202020204" pitchFamily="34" charset="0"/>
            </a:rPr>
            <a:t>Interviews</a:t>
          </a:r>
        </a:p>
      </dgm:t>
    </dgm:pt>
    <dgm:pt modelId="{5789C69E-6826-7241-BA30-56F22C2E88AA}" type="parTrans" cxnId="{200D1166-A11D-E74A-AB15-A0F75CC90342}">
      <dgm:prSet/>
      <dgm:spPr/>
      <dgm:t>
        <a:bodyPr/>
        <a:lstStyle/>
        <a:p>
          <a:endParaRPr lang="en-GB"/>
        </a:p>
      </dgm:t>
    </dgm:pt>
    <dgm:pt modelId="{80ED9F1D-7B0C-6741-98D7-67C63E53B77C}" type="sibTrans" cxnId="{200D1166-A11D-E74A-AB15-A0F75CC90342}">
      <dgm:prSet/>
      <dgm:spPr/>
      <dgm:t>
        <a:bodyPr/>
        <a:lstStyle/>
        <a:p>
          <a:endParaRPr lang="en-GB"/>
        </a:p>
      </dgm:t>
    </dgm:pt>
    <dgm:pt modelId="{8B68147A-BFF6-D449-A1C5-A85923246D84}">
      <dgm:prSet custT="1"/>
      <dgm:spPr>
        <a:solidFill>
          <a:schemeClr val="accent1">
            <a:lumMod val="50000"/>
            <a:alpha val="90000"/>
          </a:schemeClr>
        </a:solidFill>
      </dgm:spPr>
      <dgm:t>
        <a:bodyPr/>
        <a:lstStyle/>
        <a:p>
          <a:r>
            <a:rPr lang="en-GB" sz="2000">
              <a:solidFill>
                <a:schemeClr val="bg1"/>
              </a:solidFill>
              <a:latin typeface="Century Gothic" panose="020B0502020202020204" pitchFamily="34" charset="0"/>
            </a:rPr>
            <a:t>3 participants over 1.5 hours</a:t>
          </a:r>
        </a:p>
      </dgm:t>
    </dgm:pt>
    <dgm:pt modelId="{05B94022-D639-3E44-81F2-A03ACF542199}" type="parTrans" cxnId="{2D1194F8-5848-364F-98D1-1EBFBF80ED7C}">
      <dgm:prSet/>
      <dgm:spPr/>
      <dgm:t>
        <a:bodyPr/>
        <a:lstStyle/>
        <a:p>
          <a:endParaRPr lang="en-GB"/>
        </a:p>
      </dgm:t>
    </dgm:pt>
    <dgm:pt modelId="{047FB43E-D90B-AA4F-BFE8-7626E50C3483}" type="sibTrans" cxnId="{2D1194F8-5848-364F-98D1-1EBFBF80ED7C}">
      <dgm:prSet/>
      <dgm:spPr/>
      <dgm:t>
        <a:bodyPr/>
        <a:lstStyle/>
        <a:p>
          <a:endParaRPr lang="en-GB"/>
        </a:p>
      </dgm:t>
    </dgm:pt>
    <dgm:pt modelId="{3B08034E-2149-174D-8E09-BD94BB075867}">
      <dgm:prSet phldrT="[Text]" custT="1"/>
      <dgm:spPr>
        <a:solidFill>
          <a:schemeClr val="accent1">
            <a:lumMod val="50000"/>
            <a:alpha val="90000"/>
          </a:schemeClr>
        </a:solidFill>
      </dgm:spPr>
      <dgm:t>
        <a:bodyPr/>
        <a:lstStyle/>
        <a:p>
          <a:pPr>
            <a:buNone/>
          </a:pPr>
          <a:r>
            <a:rPr lang="en-GB" sz="2000" b="1">
              <a:solidFill>
                <a:schemeClr val="bg1"/>
              </a:solidFill>
              <a:latin typeface="Century Gothic" panose="020B0502020202020204" pitchFamily="34" charset="0"/>
            </a:rPr>
            <a:t>Questionnaire</a:t>
          </a:r>
          <a:endParaRPr lang="en-GB" sz="2000">
            <a:solidFill>
              <a:schemeClr val="bg1"/>
            </a:solidFill>
            <a:latin typeface="Century Gothic" panose="020B0502020202020204" pitchFamily="34" charset="0"/>
          </a:endParaRPr>
        </a:p>
      </dgm:t>
    </dgm:pt>
    <dgm:pt modelId="{6AC4FA3A-B681-5543-BAB1-6D8A83FCFDE2}" type="parTrans" cxnId="{7EAA6797-F87A-F04A-8B50-5CD0AA148D08}">
      <dgm:prSet/>
      <dgm:spPr/>
      <dgm:t>
        <a:bodyPr/>
        <a:lstStyle/>
        <a:p>
          <a:endParaRPr lang="en-GB"/>
        </a:p>
      </dgm:t>
    </dgm:pt>
    <dgm:pt modelId="{82CEDCB3-F394-F046-B37A-5D518599CC49}" type="sibTrans" cxnId="{7EAA6797-F87A-F04A-8B50-5CD0AA148D08}">
      <dgm:prSet/>
      <dgm:spPr/>
      <dgm:t>
        <a:bodyPr/>
        <a:lstStyle/>
        <a:p>
          <a:endParaRPr lang="en-GB"/>
        </a:p>
      </dgm:t>
    </dgm:pt>
    <dgm:pt modelId="{FA43A626-31B4-EC49-8F5E-80399F1011DA}">
      <dgm:prSet custT="1"/>
      <dgm:spPr>
        <a:solidFill>
          <a:schemeClr val="accent1">
            <a:lumMod val="50000"/>
            <a:alpha val="90000"/>
          </a:schemeClr>
        </a:solidFill>
      </dgm:spPr>
      <dgm:t>
        <a:bodyPr/>
        <a:lstStyle/>
        <a:p>
          <a:pPr>
            <a:buFont typeface="Arial" panose="020B0604020202020204" pitchFamily="34" charset="0"/>
            <a:buChar char="•"/>
          </a:pPr>
          <a:r>
            <a:rPr lang="en-GB" sz="2000">
              <a:solidFill>
                <a:schemeClr val="bg1"/>
              </a:solidFill>
              <a:latin typeface="Century Gothic" panose="020B0502020202020204" pitchFamily="34" charset="0"/>
            </a:rPr>
            <a:t>Open-ended questions</a:t>
          </a:r>
        </a:p>
      </dgm:t>
    </dgm:pt>
    <dgm:pt modelId="{F9C1DF1D-8289-7546-8D90-FB8614544B65}" type="parTrans" cxnId="{A9EDF7D6-CA94-2740-9AF6-6C265CDADF19}">
      <dgm:prSet/>
      <dgm:spPr/>
      <dgm:t>
        <a:bodyPr/>
        <a:lstStyle/>
        <a:p>
          <a:endParaRPr lang="en-GB"/>
        </a:p>
      </dgm:t>
    </dgm:pt>
    <dgm:pt modelId="{6D30A02D-CC3F-E14B-BB26-78D37DAD91C7}" type="sibTrans" cxnId="{A9EDF7D6-CA94-2740-9AF6-6C265CDADF19}">
      <dgm:prSet/>
      <dgm:spPr/>
      <dgm:t>
        <a:bodyPr/>
        <a:lstStyle/>
        <a:p>
          <a:endParaRPr lang="en-GB"/>
        </a:p>
      </dgm:t>
    </dgm:pt>
    <dgm:pt modelId="{7560A73C-6C1D-C04A-8697-35D86B125DB9}">
      <dgm:prSet custT="1"/>
      <dgm:spPr>
        <a:solidFill>
          <a:schemeClr val="accent1">
            <a:lumMod val="50000"/>
            <a:alpha val="90000"/>
          </a:schemeClr>
        </a:solidFill>
      </dgm:spPr>
      <dgm:t>
        <a:bodyPr/>
        <a:lstStyle/>
        <a:p>
          <a:pPr>
            <a:buNone/>
          </a:pPr>
          <a:endParaRPr lang="en-GB" sz="2000">
            <a:solidFill>
              <a:schemeClr val="bg1"/>
            </a:solidFill>
            <a:latin typeface="Century Gothic" panose="020B0502020202020204" pitchFamily="34" charset="0"/>
          </a:endParaRPr>
        </a:p>
      </dgm:t>
    </dgm:pt>
    <dgm:pt modelId="{3559655B-079F-1347-9F44-EC3A93C2F76B}" type="parTrans" cxnId="{F797090D-A702-BA47-B254-9B18FFF84708}">
      <dgm:prSet/>
      <dgm:spPr/>
      <dgm:t>
        <a:bodyPr/>
        <a:lstStyle/>
        <a:p>
          <a:endParaRPr lang="en-GB"/>
        </a:p>
      </dgm:t>
    </dgm:pt>
    <dgm:pt modelId="{1CADDC20-3E57-9440-B9A4-76714E278FB1}" type="sibTrans" cxnId="{F797090D-A702-BA47-B254-9B18FFF84708}">
      <dgm:prSet/>
      <dgm:spPr/>
      <dgm:t>
        <a:bodyPr/>
        <a:lstStyle/>
        <a:p>
          <a:endParaRPr lang="en-GB"/>
        </a:p>
      </dgm:t>
    </dgm:pt>
    <dgm:pt modelId="{153AB96A-12F8-2A4C-9317-C297B147C4B9}">
      <dgm:prSet/>
      <dgm:spPr/>
      <dgm:t>
        <a:bodyPr/>
        <a:lstStyle/>
        <a:p>
          <a:r>
            <a:rPr lang="en-GB" b="1"/>
            <a:t>2022-2023</a:t>
          </a:r>
        </a:p>
      </dgm:t>
    </dgm:pt>
    <dgm:pt modelId="{C85392DF-A762-7C41-BEE5-F14A9A818527}" type="parTrans" cxnId="{B28BFDB9-3B9A-C947-A760-13B0A12CE1BD}">
      <dgm:prSet/>
      <dgm:spPr/>
      <dgm:t>
        <a:bodyPr/>
        <a:lstStyle/>
        <a:p>
          <a:endParaRPr lang="en-GB"/>
        </a:p>
      </dgm:t>
    </dgm:pt>
    <dgm:pt modelId="{4B14085F-0FBB-B149-ADA6-5D48E64557C9}" type="sibTrans" cxnId="{B28BFDB9-3B9A-C947-A760-13B0A12CE1BD}">
      <dgm:prSet/>
      <dgm:spPr/>
      <dgm:t>
        <a:bodyPr/>
        <a:lstStyle/>
        <a:p>
          <a:endParaRPr lang="en-GB"/>
        </a:p>
      </dgm:t>
    </dgm:pt>
    <dgm:pt modelId="{BAB1C5EF-5DE7-A844-BF8F-DE2CD9B2FA3B}">
      <dgm:prSet custT="1"/>
      <dgm:spPr>
        <a:solidFill>
          <a:schemeClr val="accent1">
            <a:lumMod val="50000"/>
            <a:alpha val="90000"/>
          </a:schemeClr>
        </a:solidFill>
      </dgm:spPr>
      <dgm:t>
        <a:bodyPr/>
        <a:lstStyle/>
        <a:p>
          <a:pPr>
            <a:buNone/>
          </a:pPr>
          <a:r>
            <a:rPr lang="en-GB" sz="2000" b="1">
              <a:solidFill>
                <a:schemeClr val="bg1"/>
              </a:solidFill>
              <a:latin typeface="Century Gothic" panose="020B0502020202020204" pitchFamily="34" charset="0"/>
            </a:rPr>
            <a:t>Questionnaire</a:t>
          </a:r>
          <a:endParaRPr lang="en-GB" sz="2000"/>
        </a:p>
      </dgm:t>
    </dgm:pt>
    <dgm:pt modelId="{6DB4BA4A-26C3-A840-BFCC-2453518D14BE}" type="parTrans" cxnId="{DFA9B8BF-0C4E-344E-BC72-B6AE5E023B03}">
      <dgm:prSet/>
      <dgm:spPr/>
      <dgm:t>
        <a:bodyPr/>
        <a:lstStyle/>
        <a:p>
          <a:endParaRPr lang="en-GB"/>
        </a:p>
      </dgm:t>
    </dgm:pt>
    <dgm:pt modelId="{0C940BFF-59B2-324E-9C51-C197BD14E8F2}" type="sibTrans" cxnId="{DFA9B8BF-0C4E-344E-BC72-B6AE5E023B03}">
      <dgm:prSet/>
      <dgm:spPr/>
      <dgm:t>
        <a:bodyPr/>
        <a:lstStyle/>
        <a:p>
          <a:endParaRPr lang="en-GB"/>
        </a:p>
      </dgm:t>
    </dgm:pt>
    <dgm:pt modelId="{9EEB9160-8047-854A-A3E0-D79B9F9EFA5F}">
      <dgm:prSet custT="1"/>
      <dgm:spPr/>
      <dgm:t>
        <a:bodyPr/>
        <a:lstStyle/>
        <a:p>
          <a:r>
            <a:rPr lang="en-GB" sz="2000">
              <a:solidFill>
                <a:schemeClr val="bg1"/>
              </a:solidFill>
              <a:latin typeface="Century Gothic" panose="020B0502020202020204" pitchFamily="34" charset="0"/>
            </a:rPr>
            <a:t>Open-ended questions</a:t>
          </a:r>
        </a:p>
      </dgm:t>
    </dgm:pt>
    <dgm:pt modelId="{94E34793-9514-FB4E-BE0F-2F19CA534CE7}" type="parTrans" cxnId="{1FC2C4D9-073C-0D4B-9036-439CEE2E471F}">
      <dgm:prSet/>
      <dgm:spPr/>
      <dgm:t>
        <a:bodyPr/>
        <a:lstStyle/>
        <a:p>
          <a:endParaRPr lang="en-GB"/>
        </a:p>
      </dgm:t>
    </dgm:pt>
    <dgm:pt modelId="{D0A0635D-3198-5641-8812-565954A33E05}" type="sibTrans" cxnId="{1FC2C4D9-073C-0D4B-9036-439CEE2E471F}">
      <dgm:prSet/>
      <dgm:spPr/>
      <dgm:t>
        <a:bodyPr/>
        <a:lstStyle/>
        <a:p>
          <a:endParaRPr lang="en-GB"/>
        </a:p>
      </dgm:t>
    </dgm:pt>
    <dgm:pt modelId="{29C1750E-DDD2-4744-B48F-0F6ACD9C2A00}">
      <dgm:prSet custT="1"/>
      <dgm:spPr/>
      <dgm:t>
        <a:bodyPr/>
        <a:lstStyle/>
        <a:p>
          <a:pPr>
            <a:buNone/>
          </a:pPr>
          <a:r>
            <a:rPr lang="en-GB" sz="2000" b="1">
              <a:solidFill>
                <a:schemeClr val="bg1"/>
              </a:solidFill>
              <a:latin typeface="Century Gothic" panose="020B0502020202020204" pitchFamily="34" charset="0"/>
            </a:rPr>
            <a:t>Focus Groups (x5)</a:t>
          </a:r>
        </a:p>
      </dgm:t>
    </dgm:pt>
    <dgm:pt modelId="{9BE956F8-7D80-3545-B147-1062BC790977}" type="parTrans" cxnId="{C05DDB35-FA11-4143-96E4-B47EA9FDA83D}">
      <dgm:prSet/>
      <dgm:spPr/>
      <dgm:t>
        <a:bodyPr/>
        <a:lstStyle/>
        <a:p>
          <a:endParaRPr lang="en-GB"/>
        </a:p>
      </dgm:t>
    </dgm:pt>
    <dgm:pt modelId="{F47AFDEB-89F8-9448-AD4F-B5E0DB34F908}" type="sibTrans" cxnId="{C05DDB35-FA11-4143-96E4-B47EA9FDA83D}">
      <dgm:prSet/>
      <dgm:spPr/>
      <dgm:t>
        <a:bodyPr/>
        <a:lstStyle/>
        <a:p>
          <a:endParaRPr lang="en-GB"/>
        </a:p>
      </dgm:t>
    </dgm:pt>
    <dgm:pt modelId="{941BBD44-FB2C-B74F-A56C-EBC9DE1EF1E0}">
      <dgm:prSet custT="1"/>
      <dgm:spPr/>
      <dgm:t>
        <a:bodyPr/>
        <a:lstStyle/>
        <a:p>
          <a:endParaRPr lang="en-GB" sz="2000">
            <a:solidFill>
              <a:schemeClr val="bg1"/>
            </a:solidFill>
            <a:latin typeface="Century Gothic" panose="020B0502020202020204" pitchFamily="34" charset="0"/>
          </a:endParaRPr>
        </a:p>
      </dgm:t>
    </dgm:pt>
    <dgm:pt modelId="{BCA11328-A0A0-924F-AA9D-D1658589CA83}" type="parTrans" cxnId="{178F3C0E-9C66-4244-A4D9-9A7A1572EAB4}">
      <dgm:prSet/>
      <dgm:spPr/>
      <dgm:t>
        <a:bodyPr/>
        <a:lstStyle/>
        <a:p>
          <a:endParaRPr lang="en-GB"/>
        </a:p>
      </dgm:t>
    </dgm:pt>
    <dgm:pt modelId="{A9CCF7A5-F757-744F-ABC7-9B5D22C1E4AE}" type="sibTrans" cxnId="{178F3C0E-9C66-4244-A4D9-9A7A1572EAB4}">
      <dgm:prSet/>
      <dgm:spPr/>
      <dgm:t>
        <a:bodyPr/>
        <a:lstStyle/>
        <a:p>
          <a:endParaRPr lang="en-GB"/>
        </a:p>
      </dgm:t>
    </dgm:pt>
    <dgm:pt modelId="{83717169-57B3-0243-94A6-F51857A144E1}">
      <dgm:prSet custT="1"/>
      <dgm:spPr/>
      <dgm:t>
        <a:bodyPr/>
        <a:lstStyle/>
        <a:p>
          <a:pPr>
            <a:buFont typeface="Arial" panose="020B0604020202020204" pitchFamily="34" charset="0"/>
            <a:buChar char="•"/>
          </a:pPr>
          <a:r>
            <a:rPr lang="en-GB" sz="2000" b="0">
              <a:solidFill>
                <a:schemeClr val="bg1"/>
              </a:solidFill>
              <a:latin typeface="Century Gothic" panose="020B0502020202020204" pitchFamily="34" charset="0"/>
            </a:rPr>
            <a:t>26 participants over 9hrs</a:t>
          </a:r>
        </a:p>
      </dgm:t>
    </dgm:pt>
    <dgm:pt modelId="{D415C96B-5952-724D-95CF-CCFAFC219C6F}" type="parTrans" cxnId="{150227BB-614E-C04F-82BC-CDC0D3C68B63}">
      <dgm:prSet/>
      <dgm:spPr/>
      <dgm:t>
        <a:bodyPr/>
        <a:lstStyle/>
        <a:p>
          <a:endParaRPr lang="en-GB"/>
        </a:p>
      </dgm:t>
    </dgm:pt>
    <dgm:pt modelId="{A820D0A3-185A-2642-AA42-4FE3F48657CC}" type="sibTrans" cxnId="{150227BB-614E-C04F-82BC-CDC0D3C68B63}">
      <dgm:prSet/>
      <dgm:spPr/>
      <dgm:t>
        <a:bodyPr/>
        <a:lstStyle/>
        <a:p>
          <a:endParaRPr lang="en-GB"/>
        </a:p>
      </dgm:t>
    </dgm:pt>
    <dgm:pt modelId="{BA1B4C4A-BFD3-2945-A6D3-E91BC40743E3}" type="pres">
      <dgm:prSet presAssocID="{4F116459-8028-8E48-AFD9-540C0FF32534}" presName="Name0" presStyleCnt="0">
        <dgm:presLayoutVars>
          <dgm:dir/>
          <dgm:animLvl val="lvl"/>
          <dgm:resizeHandles val="exact"/>
        </dgm:presLayoutVars>
      </dgm:prSet>
      <dgm:spPr/>
    </dgm:pt>
    <dgm:pt modelId="{71B97FAF-BCC1-4743-843C-ECEA0F98DF2B}" type="pres">
      <dgm:prSet presAssocID="{4207EC79-EC7A-FE4B-B241-6786524724E4}" presName="composite" presStyleCnt="0"/>
      <dgm:spPr/>
    </dgm:pt>
    <dgm:pt modelId="{159E8A1B-FF64-3945-A4A8-F4DD70D79F70}" type="pres">
      <dgm:prSet presAssocID="{4207EC79-EC7A-FE4B-B241-6786524724E4}" presName="parTx" presStyleLbl="alignNode1" presStyleIdx="0" presStyleCnt="4">
        <dgm:presLayoutVars>
          <dgm:chMax val="0"/>
          <dgm:chPref val="0"/>
          <dgm:bulletEnabled val="1"/>
        </dgm:presLayoutVars>
      </dgm:prSet>
      <dgm:spPr/>
    </dgm:pt>
    <dgm:pt modelId="{F7E13632-8664-194D-9CCE-52FCD7BCC8D3}" type="pres">
      <dgm:prSet presAssocID="{4207EC79-EC7A-FE4B-B241-6786524724E4}" presName="desTx" presStyleLbl="alignAccFollowNode1" presStyleIdx="0" presStyleCnt="4">
        <dgm:presLayoutVars>
          <dgm:bulletEnabled val="1"/>
        </dgm:presLayoutVars>
      </dgm:prSet>
      <dgm:spPr/>
    </dgm:pt>
    <dgm:pt modelId="{12BDA08B-3BD6-E844-BAEC-0526C963C625}" type="pres">
      <dgm:prSet presAssocID="{7650146F-0E8D-7246-A999-353D4CB0A7B5}" presName="space" presStyleCnt="0"/>
      <dgm:spPr/>
    </dgm:pt>
    <dgm:pt modelId="{6D30A8EF-E572-EB40-9446-1F0A49EA9E46}" type="pres">
      <dgm:prSet presAssocID="{2E5A7BEF-8921-8646-827C-5466486BF80F}" presName="composite" presStyleCnt="0"/>
      <dgm:spPr/>
    </dgm:pt>
    <dgm:pt modelId="{5EBBD297-2D4F-CD47-BBB0-451A6FBE8EF4}" type="pres">
      <dgm:prSet presAssocID="{2E5A7BEF-8921-8646-827C-5466486BF80F}" presName="parTx" presStyleLbl="alignNode1" presStyleIdx="1" presStyleCnt="4">
        <dgm:presLayoutVars>
          <dgm:chMax val="0"/>
          <dgm:chPref val="0"/>
          <dgm:bulletEnabled val="1"/>
        </dgm:presLayoutVars>
      </dgm:prSet>
      <dgm:spPr/>
    </dgm:pt>
    <dgm:pt modelId="{EA26B9DD-1B4E-414C-B6A8-A55D590D3D90}" type="pres">
      <dgm:prSet presAssocID="{2E5A7BEF-8921-8646-827C-5466486BF80F}" presName="desTx" presStyleLbl="alignAccFollowNode1" presStyleIdx="1" presStyleCnt="4">
        <dgm:presLayoutVars>
          <dgm:bulletEnabled val="1"/>
        </dgm:presLayoutVars>
      </dgm:prSet>
      <dgm:spPr/>
    </dgm:pt>
    <dgm:pt modelId="{0B5E03CE-4D2D-454F-A695-19EBB6CE3527}" type="pres">
      <dgm:prSet presAssocID="{0A3A7331-D545-8149-B56F-369DB1B52F68}" presName="space" presStyleCnt="0"/>
      <dgm:spPr/>
    </dgm:pt>
    <dgm:pt modelId="{CCD5F660-0D60-D346-9533-79FBAFA8331C}" type="pres">
      <dgm:prSet presAssocID="{E516D596-76B0-0149-BFCC-21BA776977B4}" presName="composite" presStyleCnt="0"/>
      <dgm:spPr/>
    </dgm:pt>
    <dgm:pt modelId="{14E17340-4DEC-9447-A631-44C046FFE686}" type="pres">
      <dgm:prSet presAssocID="{E516D596-76B0-0149-BFCC-21BA776977B4}" presName="parTx" presStyleLbl="alignNode1" presStyleIdx="2" presStyleCnt="4">
        <dgm:presLayoutVars>
          <dgm:chMax val="0"/>
          <dgm:chPref val="0"/>
          <dgm:bulletEnabled val="1"/>
        </dgm:presLayoutVars>
      </dgm:prSet>
      <dgm:spPr/>
    </dgm:pt>
    <dgm:pt modelId="{0DBB9B8D-0ADB-3A4E-8E81-3F96EA1D83E9}" type="pres">
      <dgm:prSet presAssocID="{E516D596-76B0-0149-BFCC-21BA776977B4}" presName="desTx" presStyleLbl="alignAccFollowNode1" presStyleIdx="2" presStyleCnt="4">
        <dgm:presLayoutVars>
          <dgm:bulletEnabled val="1"/>
        </dgm:presLayoutVars>
      </dgm:prSet>
      <dgm:spPr/>
    </dgm:pt>
    <dgm:pt modelId="{7B9E6E91-E04D-2D45-8AB3-0F6F7CBC9FF7}" type="pres">
      <dgm:prSet presAssocID="{54C5DA13-AD0E-8849-9E5C-3AEA7D8C690D}" presName="space" presStyleCnt="0"/>
      <dgm:spPr/>
    </dgm:pt>
    <dgm:pt modelId="{B992EC2F-DF99-4E42-A33B-CB6F8F5C1C4C}" type="pres">
      <dgm:prSet presAssocID="{153AB96A-12F8-2A4C-9317-C297B147C4B9}" presName="composite" presStyleCnt="0"/>
      <dgm:spPr/>
    </dgm:pt>
    <dgm:pt modelId="{FB5DE526-8A1F-4349-A171-0B66B0795587}" type="pres">
      <dgm:prSet presAssocID="{153AB96A-12F8-2A4C-9317-C297B147C4B9}" presName="parTx" presStyleLbl="alignNode1" presStyleIdx="3" presStyleCnt="4">
        <dgm:presLayoutVars>
          <dgm:chMax val="0"/>
          <dgm:chPref val="0"/>
          <dgm:bulletEnabled val="1"/>
        </dgm:presLayoutVars>
      </dgm:prSet>
      <dgm:spPr/>
    </dgm:pt>
    <dgm:pt modelId="{DFE82B64-6BCD-5140-9DC7-389B6C0B7A59}" type="pres">
      <dgm:prSet presAssocID="{153AB96A-12F8-2A4C-9317-C297B147C4B9}" presName="desTx" presStyleLbl="alignAccFollowNode1" presStyleIdx="3" presStyleCnt="4">
        <dgm:presLayoutVars>
          <dgm:bulletEnabled val="1"/>
        </dgm:presLayoutVars>
      </dgm:prSet>
      <dgm:spPr/>
    </dgm:pt>
  </dgm:ptLst>
  <dgm:cxnLst>
    <dgm:cxn modelId="{06D73409-DB9A-3C42-B5D0-973C1D5200B5}" type="presOf" srcId="{357C4731-7004-0C44-A250-E356D5C30452}" destId="{0DBB9B8D-0ADB-3A4E-8E81-3F96EA1D83E9}" srcOrd="0" destOrd="6" presId="urn:microsoft.com/office/officeart/2005/8/layout/hList1"/>
    <dgm:cxn modelId="{4065D40C-EEFA-8A40-A5D9-421213425EF7}" type="presOf" srcId="{941BBD44-FB2C-B74F-A56C-EBC9DE1EF1E0}" destId="{DFE82B64-6BCD-5140-9DC7-389B6C0B7A59}" srcOrd="0" destOrd="2" presId="urn:microsoft.com/office/officeart/2005/8/layout/hList1"/>
    <dgm:cxn modelId="{F797090D-A702-BA47-B254-9B18FFF84708}" srcId="{E516D596-76B0-0149-BFCC-21BA776977B4}" destId="{7560A73C-6C1D-C04A-8697-35D86B125DB9}" srcOrd="2" destOrd="0" parTransId="{3559655B-079F-1347-9F44-EC3A93C2F76B}" sibTransId="{1CADDC20-3E57-9440-B9A4-76714E278FB1}"/>
    <dgm:cxn modelId="{178F3C0E-9C66-4244-A4D9-9A7A1572EAB4}" srcId="{153AB96A-12F8-2A4C-9317-C297B147C4B9}" destId="{941BBD44-FB2C-B74F-A56C-EBC9DE1EF1E0}" srcOrd="2" destOrd="0" parTransId="{BCA11328-A0A0-924F-AA9D-D1658589CA83}" sibTransId="{A9CCF7A5-F757-744F-ABC7-9B5D22C1E4AE}"/>
    <dgm:cxn modelId="{76C1F510-1B14-574F-8B9D-BB1C4ED7C2A5}" type="presOf" srcId="{4207EC79-EC7A-FE4B-B241-6786524724E4}" destId="{159E8A1B-FF64-3945-A4A8-F4DD70D79F70}" srcOrd="0" destOrd="0" presId="urn:microsoft.com/office/officeart/2005/8/layout/hList1"/>
    <dgm:cxn modelId="{E1BDEB12-73EF-0548-B97A-CF271ABEA1B6}" type="presOf" srcId="{2C6E834C-AAAA-7C4D-B1C8-D207C1F896C4}" destId="{F7E13632-8664-194D-9CCE-52FCD7BCC8D3}" srcOrd="0" destOrd="0" presId="urn:microsoft.com/office/officeart/2005/8/layout/hList1"/>
    <dgm:cxn modelId="{14FDA132-5237-1747-A8E7-466E49606B40}" type="presOf" srcId="{05B7AB59-370D-7349-84FF-1805DECB5788}" destId="{F7E13632-8664-194D-9CCE-52FCD7BCC8D3}" srcOrd="0" destOrd="4" presId="urn:microsoft.com/office/officeart/2005/8/layout/hList1"/>
    <dgm:cxn modelId="{C05DDB35-FA11-4143-96E4-B47EA9FDA83D}" srcId="{153AB96A-12F8-2A4C-9317-C297B147C4B9}" destId="{29C1750E-DDD2-4744-B48F-0F6ACD9C2A00}" srcOrd="3" destOrd="0" parTransId="{9BE956F8-7D80-3545-B147-1062BC790977}" sibTransId="{F47AFDEB-89F8-9448-AD4F-B5E0DB34F908}"/>
    <dgm:cxn modelId="{4D09603C-ABB2-4043-A3E2-548C0BC16503}" srcId="{4207EC79-EC7A-FE4B-B241-6786524724E4}" destId="{210B9779-BB87-6C45-9F98-D1C464DE41AC}" srcOrd="1" destOrd="0" parTransId="{FA7BA1F2-C524-8046-B31D-AB1E5F10BD67}" sibTransId="{42F4F31A-ED30-214E-A2AE-D31D46602730}"/>
    <dgm:cxn modelId="{9B002F3D-B08B-4847-8295-DDE84B5ACD47}" type="presOf" srcId="{98CE1849-031C-CD44-BDEE-15FD27B093DE}" destId="{0DBB9B8D-0ADB-3A4E-8E81-3F96EA1D83E9}" srcOrd="0" destOrd="3" presId="urn:microsoft.com/office/officeart/2005/8/layout/hList1"/>
    <dgm:cxn modelId="{F816425E-A0AB-7441-B77E-3A7A0DADCF65}" type="presOf" srcId="{BAB1C5EF-5DE7-A844-BF8F-DE2CD9B2FA3B}" destId="{DFE82B64-6BCD-5140-9DC7-389B6C0B7A59}" srcOrd="0" destOrd="0" presId="urn:microsoft.com/office/officeart/2005/8/layout/hList1"/>
    <dgm:cxn modelId="{BFDC3D60-86A3-EB4F-8234-9F5B18E13D89}" srcId="{2E5A7BEF-8921-8646-827C-5466486BF80F}" destId="{C8FF7D43-5F5B-074A-9346-F285D22B50C2}" srcOrd="6" destOrd="0" parTransId="{5BFD6172-1C42-9A40-B2EF-F3032D2B5846}" sibTransId="{7A9B85A4-34FE-CA47-8169-93CD0E0D9CE6}"/>
    <dgm:cxn modelId="{C9BA6641-4A19-5D47-BD73-A6242869B200}" srcId="{2E5A7BEF-8921-8646-827C-5466486BF80F}" destId="{39741900-6ABF-4943-904A-DBAF9EBEE46E}" srcOrd="0" destOrd="0" parTransId="{18060849-A5F2-3F45-B57C-AFE2D02C75BA}" sibTransId="{E6509BB3-86CC-A042-A537-9F17B049BCB4}"/>
    <dgm:cxn modelId="{EBA82562-DAED-8B4A-8031-A457D6390999}" srcId="{2E5A7BEF-8921-8646-827C-5466486BF80F}" destId="{482BBD75-405C-604A-BF92-F031F4BC0916}" srcOrd="2" destOrd="0" parTransId="{45E35690-3D16-3340-AC6A-9C441B505BD0}" sibTransId="{06CDA622-52E2-4340-8444-C0C7CC263A6F}"/>
    <dgm:cxn modelId="{B60B7A43-7DBF-844C-BF8D-0C59F18A88B3}" srcId="{E516D596-76B0-0149-BFCC-21BA776977B4}" destId="{591EC6BF-27BD-514E-B48B-4901257F8825}" srcOrd="5" destOrd="0" parTransId="{8BB760E3-5265-2D43-9F7A-5BDDCB399AB4}" sibTransId="{5B08A20B-2A00-BC48-B50E-9AD74C00E01A}"/>
    <dgm:cxn modelId="{60356F65-B398-0243-BD3A-FE648D430CB8}" srcId="{4207EC79-EC7A-FE4B-B241-6786524724E4}" destId="{2C6E834C-AAAA-7C4D-B1C8-D207C1F896C4}" srcOrd="0" destOrd="0" parTransId="{A4CDCF57-4E5D-114C-867E-00139E32B838}" sibTransId="{82FC8F24-F46B-604D-860F-CC3281142442}"/>
    <dgm:cxn modelId="{200D1166-A11D-E74A-AB15-A0F75CC90342}" srcId="{E516D596-76B0-0149-BFCC-21BA776977B4}" destId="{357C4731-7004-0C44-A250-E356D5C30452}" srcOrd="6" destOrd="0" parTransId="{5789C69E-6826-7241-BA30-56F22C2E88AA}" sibTransId="{80ED9F1D-7B0C-6741-98D7-67C63E53B77C}"/>
    <dgm:cxn modelId="{8F89D546-23F7-664B-A5CC-1B5A52977ADD}" srcId="{2E5A7BEF-8921-8646-827C-5466486BF80F}" destId="{9B55A7EE-7CD7-334F-943B-C1E1B2F96F00}" srcOrd="7" destOrd="0" parTransId="{7844534D-83CC-EB4C-B481-12ACC1F2BB7B}" sibTransId="{2EEF22AC-9C15-334D-B831-EF2C631A8C7D}"/>
    <dgm:cxn modelId="{86844547-2D29-D84C-9A60-D5AAA33255B3}" type="presOf" srcId="{CF3162A6-5554-FB4B-B783-61AFA028FA70}" destId="{EA26B9DD-1B4E-414C-B6A8-A55D590D3D90}" srcOrd="0" destOrd="1" presId="urn:microsoft.com/office/officeart/2005/8/layout/hList1"/>
    <dgm:cxn modelId="{6B564647-08A2-0148-84E2-29115B73DFCB}" type="presOf" srcId="{7560A73C-6C1D-C04A-8697-35D86B125DB9}" destId="{0DBB9B8D-0ADB-3A4E-8E81-3F96EA1D83E9}" srcOrd="0" destOrd="2" presId="urn:microsoft.com/office/officeart/2005/8/layout/hList1"/>
    <dgm:cxn modelId="{A7869967-38CF-DD44-8CA1-5131952F15BE}" srcId="{4F116459-8028-8E48-AFD9-540C0FF32534}" destId="{E516D596-76B0-0149-BFCC-21BA776977B4}" srcOrd="2" destOrd="0" parTransId="{31E3FF70-5120-F641-923D-0FF88077F917}" sibTransId="{54C5DA13-AD0E-8849-9E5C-3AEA7D8C690D}"/>
    <dgm:cxn modelId="{401F6749-D0A9-0842-BA5F-9A8C3718711E}" type="presOf" srcId="{8B68147A-BFF6-D449-A1C5-A85923246D84}" destId="{0DBB9B8D-0ADB-3A4E-8E81-3F96EA1D83E9}" srcOrd="0" destOrd="7" presId="urn:microsoft.com/office/officeart/2005/8/layout/hList1"/>
    <dgm:cxn modelId="{0DD5264A-EF3E-DF48-BC6A-A5AF0787C0A7}" srcId="{E516D596-76B0-0149-BFCC-21BA776977B4}" destId="{98CE1849-031C-CD44-BDEE-15FD27B093DE}" srcOrd="3" destOrd="0" parTransId="{232C4923-F9F1-1842-A18E-2D9945766382}" sibTransId="{AFF7A8E3-A834-774E-9526-4AE453A2CA4E}"/>
    <dgm:cxn modelId="{38F5EB4E-1FFB-E34F-90C7-131C84BEF11D}" type="presOf" srcId="{C8FF7D43-5F5B-074A-9346-F285D22B50C2}" destId="{EA26B9DD-1B4E-414C-B6A8-A55D590D3D90}" srcOrd="0" destOrd="6" presId="urn:microsoft.com/office/officeart/2005/8/layout/hList1"/>
    <dgm:cxn modelId="{D7170B6F-5F9E-3644-8D9C-4ED17D376661}" type="presOf" srcId="{29C1750E-DDD2-4744-B48F-0F6ACD9C2A00}" destId="{DFE82B64-6BCD-5140-9DC7-389B6C0B7A59}" srcOrd="0" destOrd="3" presId="urn:microsoft.com/office/officeart/2005/8/layout/hList1"/>
    <dgm:cxn modelId="{88781E74-3F9C-A042-B677-36FC5DF84D4B}" type="presOf" srcId="{FA43A626-31B4-EC49-8F5E-80399F1011DA}" destId="{0DBB9B8D-0ADB-3A4E-8E81-3F96EA1D83E9}" srcOrd="0" destOrd="1" presId="urn:microsoft.com/office/officeart/2005/8/layout/hList1"/>
    <dgm:cxn modelId="{40792D75-8D82-BB4A-ABB7-41F42BF44B15}" type="presOf" srcId="{591EC6BF-27BD-514E-B48B-4901257F8825}" destId="{0DBB9B8D-0ADB-3A4E-8E81-3F96EA1D83E9}" srcOrd="0" destOrd="5" presId="urn:microsoft.com/office/officeart/2005/8/layout/hList1"/>
    <dgm:cxn modelId="{1D29B656-A11B-1C42-8944-A2E42CB0B073}" srcId="{2E5A7BEF-8921-8646-827C-5466486BF80F}" destId="{04745266-2272-144E-9FC7-F3B563F63246}" srcOrd="4" destOrd="0" parTransId="{E8E4E5BA-562B-4442-B1A6-69FDB20D5F19}" sibTransId="{091CFA51-1351-0049-8E6E-706DD79C44F0}"/>
    <dgm:cxn modelId="{A48F9C78-AAF5-2A4F-A320-5CA554BD79C4}" type="presOf" srcId="{E516D596-76B0-0149-BFCC-21BA776977B4}" destId="{14E17340-4DEC-9447-A631-44C046FFE686}" srcOrd="0" destOrd="0" presId="urn:microsoft.com/office/officeart/2005/8/layout/hList1"/>
    <dgm:cxn modelId="{F561547D-DA08-D24F-96E7-682AE012A642}" type="presOf" srcId="{210B9779-BB87-6C45-9F98-D1C464DE41AC}" destId="{F7E13632-8664-194D-9CCE-52FCD7BCC8D3}" srcOrd="0" destOrd="1" presId="urn:microsoft.com/office/officeart/2005/8/layout/hList1"/>
    <dgm:cxn modelId="{9909317F-49F3-5146-8942-4408ACBE9425}" srcId="{4207EC79-EC7A-FE4B-B241-6786524724E4}" destId="{05B7AB59-370D-7349-84FF-1805DECB5788}" srcOrd="4" destOrd="0" parTransId="{E0AF0464-9DAB-1A4D-8F0E-194611BA1B91}" sibTransId="{E308ECD2-0D45-3A49-BB5A-9D772651DAF8}"/>
    <dgm:cxn modelId="{7B0A8481-9212-3F41-A419-9FD204313363}" srcId="{4207EC79-EC7A-FE4B-B241-6786524724E4}" destId="{8AFBA343-6B99-C543-A82F-FA9C07E87423}" srcOrd="2" destOrd="0" parTransId="{A1B4D88D-8FF4-2D47-8069-A73DB77488FF}" sibTransId="{6D5283EE-1408-D345-946C-44936A0863D2}"/>
    <dgm:cxn modelId="{530D6683-A8A0-0A4E-8FF3-A4A5BA68DEB8}" srcId="{E516D596-76B0-0149-BFCC-21BA776977B4}" destId="{5B619A71-37E5-3F49-A09D-8826FA6DDD1B}" srcOrd="4" destOrd="0" parTransId="{AB0B9F11-F189-CA41-8C03-82611C38147E}" sibTransId="{7785DE97-2C31-E146-86E1-CE86C8A50FA8}"/>
    <dgm:cxn modelId="{E1BC9189-EB4A-6548-8FE8-4EDE23597C97}" srcId="{2E5A7BEF-8921-8646-827C-5466486BF80F}" destId="{32D3C3E1-61F1-9044-8E96-6B84D5CB6FCA}" srcOrd="3" destOrd="0" parTransId="{BACC0425-4040-A84E-AA5C-797F7D37BA11}" sibTransId="{3371CC49-A564-C94D-A703-19A5E09FBDDD}"/>
    <dgm:cxn modelId="{7EAA6797-F87A-F04A-8B50-5CD0AA148D08}" srcId="{E516D596-76B0-0149-BFCC-21BA776977B4}" destId="{3B08034E-2149-174D-8E09-BD94BB075867}" srcOrd="0" destOrd="0" parTransId="{6AC4FA3A-B681-5543-BAB1-6D8A83FCFDE2}" sibTransId="{82CEDCB3-F394-F046-B37A-5D518599CC49}"/>
    <dgm:cxn modelId="{8753879B-A417-9A4C-A70C-8A1885C7F1C0}" type="presOf" srcId="{32D3C3E1-61F1-9044-8E96-6B84D5CB6FCA}" destId="{EA26B9DD-1B4E-414C-B6A8-A55D590D3D90}" srcOrd="0" destOrd="3" presId="urn:microsoft.com/office/officeart/2005/8/layout/hList1"/>
    <dgm:cxn modelId="{B28BFDB9-3B9A-C947-A760-13B0A12CE1BD}" srcId="{4F116459-8028-8E48-AFD9-540C0FF32534}" destId="{153AB96A-12F8-2A4C-9317-C297B147C4B9}" srcOrd="3" destOrd="0" parTransId="{C85392DF-A762-7C41-BEE5-F14A9A818527}" sibTransId="{4B14085F-0FBB-B149-ADA6-5D48E64557C9}"/>
    <dgm:cxn modelId="{C4D3FABA-280F-974C-AB2B-60BAD4AC723F}" type="presOf" srcId="{83717169-57B3-0243-94A6-F51857A144E1}" destId="{DFE82B64-6BCD-5140-9DC7-389B6C0B7A59}" srcOrd="0" destOrd="4" presId="urn:microsoft.com/office/officeart/2005/8/layout/hList1"/>
    <dgm:cxn modelId="{150227BB-614E-C04F-82BC-CDC0D3C68B63}" srcId="{153AB96A-12F8-2A4C-9317-C297B147C4B9}" destId="{83717169-57B3-0243-94A6-F51857A144E1}" srcOrd="4" destOrd="0" parTransId="{D415C96B-5952-724D-95CF-CCFAFC219C6F}" sibTransId="{A820D0A3-185A-2642-AA42-4FE3F48657CC}"/>
    <dgm:cxn modelId="{E8633EBB-1818-B44A-AE17-D52D7C3B31A3}" srcId="{4F116459-8028-8E48-AFD9-540C0FF32534}" destId="{2E5A7BEF-8921-8646-827C-5466486BF80F}" srcOrd="1" destOrd="0" parTransId="{CD143DE0-C608-4A4D-8E13-EAC274F3B0E6}" sibTransId="{0A3A7331-D545-8149-B56F-369DB1B52F68}"/>
    <dgm:cxn modelId="{DFA9B8BF-0C4E-344E-BC72-B6AE5E023B03}" srcId="{153AB96A-12F8-2A4C-9317-C297B147C4B9}" destId="{BAB1C5EF-5DE7-A844-BF8F-DE2CD9B2FA3B}" srcOrd="0" destOrd="0" parTransId="{6DB4BA4A-26C3-A840-BFCC-2453518D14BE}" sibTransId="{0C940BFF-59B2-324E-9C51-C197BD14E8F2}"/>
    <dgm:cxn modelId="{B5F802C4-303A-2341-B360-72B3D563A866}" type="presOf" srcId="{9EEB9160-8047-854A-A3E0-D79B9F9EFA5F}" destId="{DFE82B64-6BCD-5140-9DC7-389B6C0B7A59}" srcOrd="0" destOrd="1" presId="urn:microsoft.com/office/officeart/2005/8/layout/hList1"/>
    <dgm:cxn modelId="{BE4770C6-94D3-FC4A-BBA9-E6EACFF2817E}" type="presOf" srcId="{482BBD75-405C-604A-BF92-F031F4BC0916}" destId="{EA26B9DD-1B4E-414C-B6A8-A55D590D3D90}" srcOrd="0" destOrd="2" presId="urn:microsoft.com/office/officeart/2005/8/layout/hList1"/>
    <dgm:cxn modelId="{16DA69C8-57C5-354E-9AC7-1E9C00092D9C}" type="presOf" srcId="{04745266-2272-144E-9FC7-F3B563F63246}" destId="{EA26B9DD-1B4E-414C-B6A8-A55D590D3D90}" srcOrd="0" destOrd="4" presId="urn:microsoft.com/office/officeart/2005/8/layout/hList1"/>
    <dgm:cxn modelId="{740538D2-9B9F-3546-878D-8D696539632C}" type="presOf" srcId="{8AFBA343-6B99-C543-A82F-FA9C07E87423}" destId="{F7E13632-8664-194D-9CCE-52FCD7BCC8D3}" srcOrd="0" destOrd="2" presId="urn:microsoft.com/office/officeart/2005/8/layout/hList1"/>
    <dgm:cxn modelId="{1F83C5D4-D532-5545-A79F-65559167CAB1}" srcId="{4207EC79-EC7A-FE4B-B241-6786524724E4}" destId="{EB3C262C-BB81-E845-ACD3-B6E3095E6D06}" srcOrd="3" destOrd="0" parTransId="{4D723026-3011-444F-A13A-9F81DEB591F2}" sibTransId="{2328FD7A-5E06-EF49-B8E9-E5EB4FF9200D}"/>
    <dgm:cxn modelId="{A9EDF7D6-CA94-2740-9AF6-6C265CDADF19}" srcId="{E516D596-76B0-0149-BFCC-21BA776977B4}" destId="{FA43A626-31B4-EC49-8F5E-80399F1011DA}" srcOrd="1" destOrd="0" parTransId="{F9C1DF1D-8289-7546-8D90-FB8614544B65}" sibTransId="{6D30A02D-CC3F-E14B-BB26-78D37DAD91C7}"/>
    <dgm:cxn modelId="{1FC2C4D9-073C-0D4B-9036-439CEE2E471F}" srcId="{153AB96A-12F8-2A4C-9317-C297B147C4B9}" destId="{9EEB9160-8047-854A-A3E0-D79B9F9EFA5F}" srcOrd="1" destOrd="0" parTransId="{94E34793-9514-FB4E-BE0F-2F19CA534CE7}" sibTransId="{D0A0635D-3198-5641-8812-565954A33E05}"/>
    <dgm:cxn modelId="{734C79DA-353B-6347-B0FD-EE7A45803443}" type="presOf" srcId="{7973A34E-64D1-8248-AA7A-F48FBD82847B}" destId="{EA26B9DD-1B4E-414C-B6A8-A55D590D3D90}" srcOrd="0" destOrd="5" presId="urn:microsoft.com/office/officeart/2005/8/layout/hList1"/>
    <dgm:cxn modelId="{764ED1E5-C99B-2047-B6D3-46162364D034}" type="presOf" srcId="{2E5A7BEF-8921-8646-827C-5466486BF80F}" destId="{5EBBD297-2D4F-CD47-BBB0-451A6FBE8EF4}" srcOrd="0" destOrd="0" presId="urn:microsoft.com/office/officeart/2005/8/layout/hList1"/>
    <dgm:cxn modelId="{BFD025EC-BB42-3E40-81C5-2CB7046ADFBE}" type="presOf" srcId="{EB3C262C-BB81-E845-ACD3-B6E3095E6D06}" destId="{F7E13632-8664-194D-9CCE-52FCD7BCC8D3}" srcOrd="0" destOrd="3" presId="urn:microsoft.com/office/officeart/2005/8/layout/hList1"/>
    <dgm:cxn modelId="{CE845AED-1675-D541-8B43-CBED8D891226}" type="presOf" srcId="{153AB96A-12F8-2A4C-9317-C297B147C4B9}" destId="{FB5DE526-8A1F-4349-A171-0B66B0795587}" srcOrd="0" destOrd="0" presId="urn:microsoft.com/office/officeart/2005/8/layout/hList1"/>
    <dgm:cxn modelId="{D8C5ADED-1213-AF4D-86A6-AD40D81BAC1D}" type="presOf" srcId="{39741900-6ABF-4943-904A-DBAF9EBEE46E}" destId="{EA26B9DD-1B4E-414C-B6A8-A55D590D3D90}" srcOrd="0" destOrd="0" presId="urn:microsoft.com/office/officeart/2005/8/layout/hList1"/>
    <dgm:cxn modelId="{C9D606EE-B7F4-B444-AE9C-56A410B86052}" type="presOf" srcId="{5B619A71-37E5-3F49-A09D-8826FA6DDD1B}" destId="{0DBB9B8D-0ADB-3A4E-8E81-3F96EA1D83E9}" srcOrd="0" destOrd="4" presId="urn:microsoft.com/office/officeart/2005/8/layout/hList1"/>
    <dgm:cxn modelId="{785A3EEE-2497-234B-9EF7-8F7025550CF2}" srcId="{2E5A7BEF-8921-8646-827C-5466486BF80F}" destId="{7973A34E-64D1-8248-AA7A-F48FBD82847B}" srcOrd="5" destOrd="0" parTransId="{70104AA2-8B16-754D-A9C7-49B2067D8C8C}" sibTransId="{2890E983-F3F9-9F4E-86BB-8EE605717844}"/>
    <dgm:cxn modelId="{712AB0F1-3367-3F42-A1E4-DBEA6A64AEA8}" srcId="{4F116459-8028-8E48-AFD9-540C0FF32534}" destId="{4207EC79-EC7A-FE4B-B241-6786524724E4}" srcOrd="0" destOrd="0" parTransId="{2F630D33-27DA-8441-94D9-7D283AA2EA37}" sibTransId="{7650146F-0E8D-7246-A999-353D4CB0A7B5}"/>
    <dgm:cxn modelId="{B7FAC9F2-147B-CC4F-907D-8B4BBFE89B27}" type="presOf" srcId="{3B08034E-2149-174D-8E09-BD94BB075867}" destId="{0DBB9B8D-0ADB-3A4E-8E81-3F96EA1D83E9}" srcOrd="0" destOrd="0" presId="urn:microsoft.com/office/officeart/2005/8/layout/hList1"/>
    <dgm:cxn modelId="{2D1194F8-5848-364F-98D1-1EBFBF80ED7C}" srcId="{E516D596-76B0-0149-BFCC-21BA776977B4}" destId="{8B68147A-BFF6-D449-A1C5-A85923246D84}" srcOrd="7" destOrd="0" parTransId="{05B94022-D639-3E44-81F2-A03ACF542199}" sibTransId="{047FB43E-D90B-AA4F-BFE8-7626E50C3483}"/>
    <dgm:cxn modelId="{C612EDFB-97E3-7C49-8D78-8D68519E3075}" type="presOf" srcId="{4F116459-8028-8E48-AFD9-540C0FF32534}" destId="{BA1B4C4A-BFD3-2945-A6D3-E91BC40743E3}" srcOrd="0" destOrd="0" presId="urn:microsoft.com/office/officeart/2005/8/layout/hList1"/>
    <dgm:cxn modelId="{B35FEDFB-1BEA-064D-A96B-0CFD59EF61D3}" srcId="{2E5A7BEF-8921-8646-827C-5466486BF80F}" destId="{CF3162A6-5554-FB4B-B783-61AFA028FA70}" srcOrd="1" destOrd="0" parTransId="{9BFDF8EA-AC3E-AB4A-ABA0-909111A7D994}" sibTransId="{26DE1FF7-6352-D347-9C5A-F894E728427F}"/>
    <dgm:cxn modelId="{DD73F5FB-A377-DC4F-8841-69FC575B885E}" type="presOf" srcId="{9B55A7EE-7CD7-334F-943B-C1E1B2F96F00}" destId="{EA26B9DD-1B4E-414C-B6A8-A55D590D3D90}" srcOrd="0" destOrd="7" presId="urn:microsoft.com/office/officeart/2005/8/layout/hList1"/>
    <dgm:cxn modelId="{F0767368-7F0D-BA4C-96EC-954ACD6A93A9}" type="presParOf" srcId="{BA1B4C4A-BFD3-2945-A6D3-E91BC40743E3}" destId="{71B97FAF-BCC1-4743-843C-ECEA0F98DF2B}" srcOrd="0" destOrd="0" presId="urn:microsoft.com/office/officeart/2005/8/layout/hList1"/>
    <dgm:cxn modelId="{AA2D133C-5437-A146-BD6E-CD3F5969202D}" type="presParOf" srcId="{71B97FAF-BCC1-4743-843C-ECEA0F98DF2B}" destId="{159E8A1B-FF64-3945-A4A8-F4DD70D79F70}" srcOrd="0" destOrd="0" presId="urn:microsoft.com/office/officeart/2005/8/layout/hList1"/>
    <dgm:cxn modelId="{98EE8A1B-CF37-8948-A9B2-392248039055}" type="presParOf" srcId="{71B97FAF-BCC1-4743-843C-ECEA0F98DF2B}" destId="{F7E13632-8664-194D-9CCE-52FCD7BCC8D3}" srcOrd="1" destOrd="0" presId="urn:microsoft.com/office/officeart/2005/8/layout/hList1"/>
    <dgm:cxn modelId="{F848B320-5531-DA4C-BB6B-CFE27B04EE23}" type="presParOf" srcId="{BA1B4C4A-BFD3-2945-A6D3-E91BC40743E3}" destId="{12BDA08B-3BD6-E844-BAEC-0526C963C625}" srcOrd="1" destOrd="0" presId="urn:microsoft.com/office/officeart/2005/8/layout/hList1"/>
    <dgm:cxn modelId="{CFABB40F-81EB-C441-A1B3-995BC37FFF6F}" type="presParOf" srcId="{BA1B4C4A-BFD3-2945-A6D3-E91BC40743E3}" destId="{6D30A8EF-E572-EB40-9446-1F0A49EA9E46}" srcOrd="2" destOrd="0" presId="urn:microsoft.com/office/officeart/2005/8/layout/hList1"/>
    <dgm:cxn modelId="{15BE2958-F737-8B43-80AE-BF20D37B3C70}" type="presParOf" srcId="{6D30A8EF-E572-EB40-9446-1F0A49EA9E46}" destId="{5EBBD297-2D4F-CD47-BBB0-451A6FBE8EF4}" srcOrd="0" destOrd="0" presId="urn:microsoft.com/office/officeart/2005/8/layout/hList1"/>
    <dgm:cxn modelId="{D48C9F75-1C37-4244-812B-0224B368A69D}" type="presParOf" srcId="{6D30A8EF-E572-EB40-9446-1F0A49EA9E46}" destId="{EA26B9DD-1B4E-414C-B6A8-A55D590D3D90}" srcOrd="1" destOrd="0" presId="urn:microsoft.com/office/officeart/2005/8/layout/hList1"/>
    <dgm:cxn modelId="{64FFB656-B462-9847-832E-865B25172CF0}" type="presParOf" srcId="{BA1B4C4A-BFD3-2945-A6D3-E91BC40743E3}" destId="{0B5E03CE-4D2D-454F-A695-19EBB6CE3527}" srcOrd="3" destOrd="0" presId="urn:microsoft.com/office/officeart/2005/8/layout/hList1"/>
    <dgm:cxn modelId="{1ED6C210-F9F4-0341-A013-157D4980EDEA}" type="presParOf" srcId="{BA1B4C4A-BFD3-2945-A6D3-E91BC40743E3}" destId="{CCD5F660-0D60-D346-9533-79FBAFA8331C}" srcOrd="4" destOrd="0" presId="urn:microsoft.com/office/officeart/2005/8/layout/hList1"/>
    <dgm:cxn modelId="{A1C070FA-2178-A44F-BFA7-6A51DF6E1660}" type="presParOf" srcId="{CCD5F660-0D60-D346-9533-79FBAFA8331C}" destId="{14E17340-4DEC-9447-A631-44C046FFE686}" srcOrd="0" destOrd="0" presId="urn:microsoft.com/office/officeart/2005/8/layout/hList1"/>
    <dgm:cxn modelId="{6E625AC7-F4AC-334A-9990-D28A921DC75E}" type="presParOf" srcId="{CCD5F660-0D60-D346-9533-79FBAFA8331C}" destId="{0DBB9B8D-0ADB-3A4E-8E81-3F96EA1D83E9}" srcOrd="1" destOrd="0" presId="urn:microsoft.com/office/officeart/2005/8/layout/hList1"/>
    <dgm:cxn modelId="{E28659DE-A2DD-7544-8BBE-7D3862884CC1}" type="presParOf" srcId="{BA1B4C4A-BFD3-2945-A6D3-E91BC40743E3}" destId="{7B9E6E91-E04D-2D45-8AB3-0F6F7CBC9FF7}" srcOrd="5" destOrd="0" presId="urn:microsoft.com/office/officeart/2005/8/layout/hList1"/>
    <dgm:cxn modelId="{C425C28E-0EF7-4E43-A476-B50114D6A33B}" type="presParOf" srcId="{BA1B4C4A-BFD3-2945-A6D3-E91BC40743E3}" destId="{B992EC2F-DF99-4E42-A33B-CB6F8F5C1C4C}" srcOrd="6" destOrd="0" presId="urn:microsoft.com/office/officeart/2005/8/layout/hList1"/>
    <dgm:cxn modelId="{0A873F53-C1A5-404B-8BC4-71F6B12DA3DB}" type="presParOf" srcId="{B992EC2F-DF99-4E42-A33B-CB6F8F5C1C4C}" destId="{FB5DE526-8A1F-4349-A171-0B66B0795587}" srcOrd="0" destOrd="0" presId="urn:microsoft.com/office/officeart/2005/8/layout/hList1"/>
    <dgm:cxn modelId="{1E08C307-76B7-A040-8E04-9AD587E74884}" type="presParOf" srcId="{B992EC2F-DF99-4E42-A33B-CB6F8F5C1C4C}" destId="{DFE82B64-6BCD-5140-9DC7-389B6C0B7A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116459-8028-8E48-AFD9-540C0FF32534}" type="doc">
      <dgm:prSet loTypeId="urn:microsoft.com/office/officeart/2005/8/layout/hList1" loCatId="" qsTypeId="urn:microsoft.com/office/officeart/2005/8/quickstyle/simple5" qsCatId="simple" csTypeId="urn:microsoft.com/office/officeart/2005/8/colors/accent3_2" csCatId="accent3" phldr="1"/>
      <dgm:spPr/>
      <dgm:t>
        <a:bodyPr/>
        <a:lstStyle/>
        <a:p>
          <a:endParaRPr lang="en-GB"/>
        </a:p>
      </dgm:t>
    </dgm:pt>
    <dgm:pt modelId="{60484E57-0164-0447-B19D-95339033BA0A}">
      <dgm:prSet custT="1"/>
      <dgm:spPr/>
      <dgm:t>
        <a:bodyPr/>
        <a:lstStyle/>
        <a:p>
          <a:pPr>
            <a:spcAft>
              <a:spcPts val="1032"/>
            </a:spcAft>
            <a:buFont typeface="Arial" panose="020B0604020202020204" pitchFamily="34" charset="0"/>
            <a:buChar char="•"/>
          </a:pPr>
          <a:r>
            <a:rPr lang="en-GB" sz="2400" b="1" kern="1200">
              <a:solidFill>
                <a:schemeClr val="bg1"/>
              </a:solidFill>
            </a:rPr>
            <a:t>Theme 5: </a:t>
          </a:r>
          <a:r>
            <a:rPr lang="en-GB" sz="2400" kern="1200">
              <a:solidFill>
                <a:schemeClr val="bg1"/>
              </a:solidFill>
            </a:rPr>
            <a:t>University support and communications</a:t>
          </a:r>
        </a:p>
      </dgm:t>
    </dgm:pt>
    <dgm:pt modelId="{ACDC0E86-D74A-B549-9792-8E5694CAC30F}" type="parTrans" cxnId="{6EC1FD8A-2351-964A-9725-B1AC15F52F18}">
      <dgm:prSet/>
      <dgm:spPr/>
      <dgm:t>
        <a:bodyPr/>
        <a:lstStyle/>
        <a:p>
          <a:endParaRPr lang="en-GB"/>
        </a:p>
      </dgm:t>
    </dgm:pt>
    <dgm:pt modelId="{E35EE79F-157A-324B-914E-851016DD0B0C}" type="sibTrans" cxnId="{6EC1FD8A-2351-964A-9725-B1AC15F52F18}">
      <dgm:prSet/>
      <dgm:spPr/>
      <dgm:t>
        <a:bodyPr/>
        <a:lstStyle/>
        <a:p>
          <a:endParaRPr lang="en-GB"/>
        </a:p>
      </dgm:t>
    </dgm:pt>
    <dgm:pt modelId="{20232D7C-AEF9-9C48-9933-1156D7A0F5DD}">
      <dgm:prSet custT="1"/>
      <dgm:spPr/>
      <dgm:t>
        <a:bodyPr/>
        <a:lstStyle/>
        <a:p>
          <a:pPr>
            <a:spcAft>
              <a:spcPts val="1032"/>
            </a:spcAft>
            <a:buFont typeface="Arial" panose="020B0604020202020204" pitchFamily="34" charset="0"/>
            <a:buChar char="•"/>
          </a:pPr>
          <a:r>
            <a:rPr lang="en-GB" sz="2400" b="1" kern="1200">
              <a:solidFill>
                <a:schemeClr val="bg1"/>
              </a:solidFill>
            </a:rPr>
            <a:t>Theme 6: </a:t>
          </a:r>
          <a:r>
            <a:rPr lang="en-GB" sz="2400" kern="1200">
              <a:solidFill>
                <a:schemeClr val="bg1"/>
              </a:solidFill>
            </a:rPr>
            <a:t>Social and physical isolation</a:t>
          </a:r>
        </a:p>
      </dgm:t>
    </dgm:pt>
    <dgm:pt modelId="{9089FF8F-6707-0F4A-B0E8-B297A7DE3A64}" type="parTrans" cxnId="{6A2B8696-C4C8-6446-A7A4-E88990B48858}">
      <dgm:prSet/>
      <dgm:spPr/>
      <dgm:t>
        <a:bodyPr/>
        <a:lstStyle/>
        <a:p>
          <a:endParaRPr lang="en-GB"/>
        </a:p>
      </dgm:t>
    </dgm:pt>
    <dgm:pt modelId="{D2099A91-3495-B742-8BEE-2D472B1AD0D1}" type="sibTrans" cxnId="{6A2B8696-C4C8-6446-A7A4-E88990B48858}">
      <dgm:prSet/>
      <dgm:spPr/>
      <dgm:t>
        <a:bodyPr/>
        <a:lstStyle/>
        <a:p>
          <a:endParaRPr lang="en-GB"/>
        </a:p>
      </dgm:t>
    </dgm:pt>
    <dgm:pt modelId="{5D6D5C7A-066D-624B-8FC2-CBE6CB8FF9DF}">
      <dgm:prSet custT="1"/>
      <dgm:spPr/>
      <dgm:t>
        <a:bodyPr/>
        <a:lstStyle/>
        <a:p>
          <a:pPr>
            <a:spcAft>
              <a:spcPts val="1032"/>
            </a:spcAft>
            <a:buFont typeface="Arial" panose="020B0604020202020204" pitchFamily="34" charset="0"/>
            <a:buChar char="•"/>
          </a:pPr>
          <a:r>
            <a:rPr lang="en-GB" sz="2400" b="1" kern="1200">
              <a:solidFill>
                <a:schemeClr val="bg1"/>
              </a:solidFill>
            </a:rPr>
            <a:t>Theme 7: </a:t>
          </a:r>
          <a:r>
            <a:rPr lang="en-GB" sz="2400" kern="1200">
              <a:solidFill>
                <a:schemeClr val="bg1"/>
              </a:solidFill>
            </a:rPr>
            <a:t>Mode of Teaching</a:t>
          </a:r>
        </a:p>
      </dgm:t>
    </dgm:pt>
    <dgm:pt modelId="{BDDC5DC7-B7ED-EA48-92AC-C43627173EBB}" type="parTrans" cxnId="{6062FAFF-6060-8F4F-9876-0C120F31628F}">
      <dgm:prSet/>
      <dgm:spPr/>
      <dgm:t>
        <a:bodyPr/>
        <a:lstStyle/>
        <a:p>
          <a:endParaRPr lang="en-GB"/>
        </a:p>
      </dgm:t>
    </dgm:pt>
    <dgm:pt modelId="{EB9162C9-4C68-ED4D-898C-EACB8030E786}" type="sibTrans" cxnId="{6062FAFF-6060-8F4F-9876-0C120F31628F}">
      <dgm:prSet/>
      <dgm:spPr/>
      <dgm:t>
        <a:bodyPr/>
        <a:lstStyle/>
        <a:p>
          <a:endParaRPr lang="en-GB"/>
        </a:p>
      </dgm:t>
    </dgm:pt>
    <dgm:pt modelId="{C695E89F-BD05-0F47-92E1-9C1A25ED94E7}">
      <dgm:prSet custT="1"/>
      <dgm:spPr/>
      <dgm:t>
        <a:bodyPr/>
        <a:lstStyle/>
        <a:p>
          <a:pPr>
            <a:spcAft>
              <a:spcPts val="1032"/>
            </a:spcAft>
            <a:buFont typeface="Arial" panose="020B0604020202020204" pitchFamily="34" charset="0"/>
            <a:buChar char="•"/>
          </a:pPr>
          <a:r>
            <a:rPr lang="en-GB" sz="2400" b="1" kern="1200">
              <a:solidFill>
                <a:schemeClr val="bg1"/>
              </a:solidFill>
            </a:rPr>
            <a:t>Theme 8: </a:t>
          </a:r>
          <a:r>
            <a:rPr lang="en-GB" sz="2400" kern="1200">
              <a:solidFill>
                <a:schemeClr val="bg1"/>
              </a:solidFill>
            </a:rPr>
            <a:t>Increased academic pressure</a:t>
          </a:r>
        </a:p>
      </dgm:t>
    </dgm:pt>
    <dgm:pt modelId="{9B3E3569-AD1D-6344-A814-8F2FB2AEC595}" type="parTrans" cxnId="{461BE5D4-7D14-6144-8A76-621E90CBB892}">
      <dgm:prSet/>
      <dgm:spPr/>
      <dgm:t>
        <a:bodyPr/>
        <a:lstStyle/>
        <a:p>
          <a:endParaRPr lang="en-GB"/>
        </a:p>
      </dgm:t>
    </dgm:pt>
    <dgm:pt modelId="{151514CF-6F60-F046-94F2-13E6990F4F11}" type="sibTrans" cxnId="{461BE5D4-7D14-6144-8A76-621E90CBB892}">
      <dgm:prSet/>
      <dgm:spPr/>
      <dgm:t>
        <a:bodyPr/>
        <a:lstStyle/>
        <a:p>
          <a:endParaRPr lang="en-GB"/>
        </a:p>
      </dgm:t>
    </dgm:pt>
    <dgm:pt modelId="{44BD5031-BA64-1941-A7BD-8C03412264DB}">
      <dgm:prSet custT="1"/>
      <dgm:spPr/>
      <dgm:t>
        <a:bodyPr/>
        <a:lstStyle/>
        <a:p>
          <a:pPr>
            <a:spcAft>
              <a:spcPts val="1032"/>
            </a:spcAft>
            <a:buFont typeface="Arial" panose="020B0604020202020204" pitchFamily="34" charset="0"/>
            <a:buChar char="•"/>
          </a:pPr>
          <a:r>
            <a:rPr lang="en-GB" sz="2400" b="1" kern="1200">
              <a:solidFill>
                <a:schemeClr val="bg1"/>
              </a:solidFill>
            </a:rPr>
            <a:t>Theme 9</a:t>
          </a:r>
          <a:r>
            <a:rPr lang="en-GB" sz="2400" b="1" kern="1200">
              <a:solidFill>
                <a:prstClr val="white"/>
              </a:solidFill>
              <a:latin typeface="Calibri" panose="020F0502020204030204"/>
              <a:ea typeface="+mn-ea"/>
              <a:cs typeface="+mn-cs"/>
            </a:rPr>
            <a:t>: </a:t>
          </a:r>
          <a:r>
            <a:rPr lang="en-GB" sz="2400" kern="1200">
              <a:solidFill>
                <a:prstClr val="white"/>
              </a:solidFill>
              <a:latin typeface="Calibri" panose="020F0502020204030204"/>
              <a:ea typeface="+mn-ea"/>
              <a:cs typeface="+mn-cs"/>
            </a:rPr>
            <a:t>Equality, diversity and inclusion (EDI)</a:t>
          </a:r>
        </a:p>
      </dgm:t>
    </dgm:pt>
    <dgm:pt modelId="{F3DA8319-8BEE-EC48-891E-061ECDD02731}" type="parTrans" cxnId="{6F653E9C-6D5A-CD45-8749-BE1F959E8BA3}">
      <dgm:prSet/>
      <dgm:spPr/>
      <dgm:t>
        <a:bodyPr/>
        <a:lstStyle/>
        <a:p>
          <a:endParaRPr lang="en-GB"/>
        </a:p>
      </dgm:t>
    </dgm:pt>
    <dgm:pt modelId="{28F580DC-FACB-E144-A638-D770F6FADEC5}" type="sibTrans" cxnId="{6F653E9C-6D5A-CD45-8749-BE1F959E8BA3}">
      <dgm:prSet/>
      <dgm:spPr/>
      <dgm:t>
        <a:bodyPr/>
        <a:lstStyle/>
        <a:p>
          <a:endParaRPr lang="en-GB"/>
        </a:p>
      </dgm:t>
    </dgm:pt>
    <dgm:pt modelId="{12785000-C7D1-C748-A7DD-3E4F660E02AA}">
      <dgm:prSet custT="1"/>
      <dgm:spPr/>
      <dgm:t>
        <a:bodyPr/>
        <a:lstStyle/>
        <a:p>
          <a:pPr>
            <a:spcAft>
              <a:spcPts val="1032"/>
            </a:spcAft>
            <a:buFont typeface="Arial" panose="020B0604020202020204" pitchFamily="34" charset="0"/>
            <a:buChar char="•"/>
          </a:pPr>
          <a:r>
            <a:rPr lang="en-GB" sz="2400" b="1" i="0">
              <a:solidFill>
                <a:schemeClr val="bg1"/>
              </a:solidFill>
            </a:rPr>
            <a:t>Theme 1: </a:t>
          </a:r>
          <a:r>
            <a:rPr lang="en-GB" sz="2400">
              <a:solidFill>
                <a:schemeClr val="bg1"/>
              </a:solidFill>
            </a:rPr>
            <a:t>University support and interventions</a:t>
          </a:r>
        </a:p>
      </dgm:t>
    </dgm:pt>
    <dgm:pt modelId="{6A0070A4-91CA-F247-A864-461F6B7AF274}" type="sibTrans" cxnId="{DA619CF6-E34A-D449-9F3B-191199D9FEB0}">
      <dgm:prSet/>
      <dgm:spPr/>
      <dgm:t>
        <a:bodyPr/>
        <a:lstStyle/>
        <a:p>
          <a:endParaRPr lang="en-GB"/>
        </a:p>
      </dgm:t>
    </dgm:pt>
    <dgm:pt modelId="{633E83AE-71E1-8642-8E11-91DDC5A8BBFA}" type="parTrans" cxnId="{DA619CF6-E34A-D449-9F3B-191199D9FEB0}">
      <dgm:prSet/>
      <dgm:spPr/>
      <dgm:t>
        <a:bodyPr/>
        <a:lstStyle/>
        <a:p>
          <a:endParaRPr lang="en-GB"/>
        </a:p>
      </dgm:t>
    </dgm:pt>
    <dgm:pt modelId="{17AAE5BA-A7A9-D642-B736-5A3133F66D0E}">
      <dgm:prSet custT="1"/>
      <dgm:spPr/>
      <dgm:t>
        <a:bodyPr/>
        <a:lstStyle/>
        <a:p>
          <a:pPr>
            <a:spcAft>
              <a:spcPts val="1032"/>
            </a:spcAft>
            <a:buFont typeface="Arial" panose="020B0604020202020204" pitchFamily="34" charset="0"/>
            <a:buChar char="•"/>
          </a:pPr>
          <a:r>
            <a:rPr lang="en-GB" sz="2400" b="1">
              <a:solidFill>
                <a:schemeClr val="bg1"/>
              </a:solidFill>
            </a:rPr>
            <a:t>Theme 2: </a:t>
          </a:r>
          <a:r>
            <a:rPr lang="en-GB" sz="2400">
              <a:solidFill>
                <a:schemeClr val="bg1"/>
              </a:solidFill>
            </a:rPr>
            <a:t>Socialising with others</a:t>
          </a:r>
        </a:p>
      </dgm:t>
    </dgm:pt>
    <dgm:pt modelId="{30595EE4-C9BB-B34A-B036-30A52EADB413}" type="sibTrans" cxnId="{8A4527CE-702B-F74A-8D38-1168C12A2ED8}">
      <dgm:prSet/>
      <dgm:spPr/>
      <dgm:t>
        <a:bodyPr/>
        <a:lstStyle/>
        <a:p>
          <a:endParaRPr lang="en-GB"/>
        </a:p>
      </dgm:t>
    </dgm:pt>
    <dgm:pt modelId="{FC0E0A3E-8579-F840-A5F8-554F65974E12}" type="parTrans" cxnId="{8A4527CE-702B-F74A-8D38-1168C12A2ED8}">
      <dgm:prSet/>
      <dgm:spPr/>
      <dgm:t>
        <a:bodyPr/>
        <a:lstStyle/>
        <a:p>
          <a:endParaRPr lang="en-GB"/>
        </a:p>
      </dgm:t>
    </dgm:pt>
    <dgm:pt modelId="{F025C903-6988-D247-8E18-C450E33218EB}">
      <dgm:prSet custT="1"/>
      <dgm:spPr/>
      <dgm:t>
        <a:bodyPr/>
        <a:lstStyle/>
        <a:p>
          <a:pPr>
            <a:spcAft>
              <a:spcPts val="1032"/>
            </a:spcAft>
            <a:buFont typeface="Arial" panose="020B0604020202020204" pitchFamily="34" charset="0"/>
            <a:buChar char="•"/>
          </a:pPr>
          <a:r>
            <a:rPr lang="en-GB" sz="2400" b="1">
              <a:solidFill>
                <a:schemeClr val="bg1"/>
              </a:solidFill>
            </a:rPr>
            <a:t>Theme 3: </a:t>
          </a:r>
          <a:r>
            <a:rPr lang="en-GB" sz="2400">
              <a:solidFill>
                <a:schemeClr val="bg1"/>
              </a:solidFill>
            </a:rPr>
            <a:t>Mode of teaching</a:t>
          </a:r>
        </a:p>
      </dgm:t>
    </dgm:pt>
    <dgm:pt modelId="{5AECD7DB-EAF9-504A-A287-7EA5ED1F6501}" type="sibTrans" cxnId="{1E922AD3-A0FF-024D-93F5-154B105E491C}">
      <dgm:prSet/>
      <dgm:spPr/>
      <dgm:t>
        <a:bodyPr/>
        <a:lstStyle/>
        <a:p>
          <a:endParaRPr lang="en-GB"/>
        </a:p>
      </dgm:t>
    </dgm:pt>
    <dgm:pt modelId="{8AE758ED-382D-C54A-AEAD-8F7DF451C825}" type="parTrans" cxnId="{1E922AD3-A0FF-024D-93F5-154B105E491C}">
      <dgm:prSet/>
      <dgm:spPr/>
      <dgm:t>
        <a:bodyPr/>
        <a:lstStyle/>
        <a:p>
          <a:endParaRPr lang="en-GB"/>
        </a:p>
      </dgm:t>
    </dgm:pt>
    <dgm:pt modelId="{4913F56F-4945-9142-B56B-01230B04D371}">
      <dgm:prSet custT="1"/>
      <dgm:spPr/>
      <dgm:t>
        <a:bodyPr/>
        <a:lstStyle/>
        <a:p>
          <a:pPr>
            <a:spcAft>
              <a:spcPts val="1032"/>
            </a:spcAft>
            <a:buFont typeface="Arial" panose="020B0604020202020204" pitchFamily="34" charset="0"/>
            <a:buChar char="•"/>
          </a:pPr>
          <a:r>
            <a:rPr lang="en-GB" sz="2400" b="1">
              <a:solidFill>
                <a:schemeClr val="bg1"/>
              </a:solidFill>
            </a:rPr>
            <a:t>Theme 4: </a:t>
          </a:r>
          <a:r>
            <a:rPr lang="en-GB" sz="2400">
              <a:solidFill>
                <a:schemeClr val="bg1"/>
              </a:solidFill>
            </a:rPr>
            <a:t>Routine and activity</a:t>
          </a:r>
        </a:p>
      </dgm:t>
    </dgm:pt>
    <dgm:pt modelId="{C8AF4342-E00A-6F42-9CE5-76017ED7F14F}" type="sibTrans" cxnId="{FE72A488-83D5-2D4A-BCE8-6BCF9F6221D3}">
      <dgm:prSet/>
      <dgm:spPr/>
      <dgm:t>
        <a:bodyPr/>
        <a:lstStyle/>
        <a:p>
          <a:endParaRPr lang="en-GB"/>
        </a:p>
      </dgm:t>
    </dgm:pt>
    <dgm:pt modelId="{13376D84-4654-9B46-ADC1-E548C563EC3A}" type="parTrans" cxnId="{FE72A488-83D5-2D4A-BCE8-6BCF9F6221D3}">
      <dgm:prSet/>
      <dgm:spPr/>
      <dgm:t>
        <a:bodyPr/>
        <a:lstStyle/>
        <a:p>
          <a:endParaRPr lang="en-GB"/>
        </a:p>
      </dgm:t>
    </dgm:pt>
    <dgm:pt modelId="{2E5A7BEF-8921-8646-827C-5466486BF80F}">
      <dgm:prSet phldrT="[Text]" custT="1"/>
      <dgm:spPr/>
      <dgm:t>
        <a:bodyPr/>
        <a:lstStyle/>
        <a:p>
          <a:r>
            <a:rPr lang="en-GB" sz="2600" b="1">
              <a:latin typeface="Century Gothic" panose="020B0502020202020204" pitchFamily="34" charset="0"/>
            </a:rPr>
            <a:t>Factors which </a:t>
          </a:r>
          <a:r>
            <a:rPr lang="en-GB" sz="2600" b="1" i="1">
              <a:latin typeface="Century Gothic" panose="020B0502020202020204" pitchFamily="34" charset="0"/>
            </a:rPr>
            <a:t>hindered</a:t>
          </a:r>
          <a:r>
            <a:rPr lang="en-GB" sz="2600" b="1">
              <a:latin typeface="Century Gothic" panose="020B0502020202020204" pitchFamily="34" charset="0"/>
            </a:rPr>
            <a:t> wellbeing</a:t>
          </a:r>
        </a:p>
      </dgm:t>
    </dgm:pt>
    <dgm:pt modelId="{0A3A7331-D545-8149-B56F-369DB1B52F68}" type="sibTrans" cxnId="{E8633EBB-1818-B44A-AE17-D52D7C3B31A3}">
      <dgm:prSet/>
      <dgm:spPr/>
      <dgm:t>
        <a:bodyPr/>
        <a:lstStyle/>
        <a:p>
          <a:endParaRPr lang="en-GB" sz="2400">
            <a:latin typeface="Century Gothic" panose="020B0502020202020204" pitchFamily="34" charset="0"/>
          </a:endParaRPr>
        </a:p>
      </dgm:t>
    </dgm:pt>
    <dgm:pt modelId="{CD143DE0-C608-4A4D-8E13-EAC274F3B0E6}" type="parTrans" cxnId="{E8633EBB-1818-B44A-AE17-D52D7C3B31A3}">
      <dgm:prSet/>
      <dgm:spPr/>
      <dgm:t>
        <a:bodyPr/>
        <a:lstStyle/>
        <a:p>
          <a:endParaRPr lang="en-GB" sz="2400">
            <a:latin typeface="Century Gothic" panose="020B0502020202020204" pitchFamily="34" charset="0"/>
          </a:endParaRPr>
        </a:p>
      </dgm:t>
    </dgm:pt>
    <dgm:pt modelId="{4207EC79-EC7A-FE4B-B241-6786524724E4}">
      <dgm:prSet phldrT="[Text]" custT="1"/>
      <dgm:spPr/>
      <dgm:t>
        <a:bodyPr/>
        <a:lstStyle/>
        <a:p>
          <a:r>
            <a:rPr lang="en-GB" sz="2600" b="1">
              <a:latin typeface="Century Gothic" panose="020B0502020202020204" pitchFamily="34" charset="0"/>
            </a:rPr>
            <a:t>Factors which </a:t>
          </a:r>
          <a:r>
            <a:rPr lang="en-GB" sz="2600" b="1" i="1">
              <a:latin typeface="Century Gothic" panose="020B0502020202020204" pitchFamily="34" charset="0"/>
            </a:rPr>
            <a:t>helped</a:t>
          </a:r>
          <a:r>
            <a:rPr lang="en-GB" sz="2600" b="1">
              <a:latin typeface="Century Gothic" panose="020B0502020202020204" pitchFamily="34" charset="0"/>
            </a:rPr>
            <a:t> wellbeing</a:t>
          </a:r>
        </a:p>
      </dgm:t>
    </dgm:pt>
    <dgm:pt modelId="{7650146F-0E8D-7246-A999-353D4CB0A7B5}" type="sibTrans" cxnId="{712AB0F1-3367-3F42-A1E4-DBEA6A64AEA8}">
      <dgm:prSet/>
      <dgm:spPr/>
      <dgm:t>
        <a:bodyPr/>
        <a:lstStyle/>
        <a:p>
          <a:endParaRPr lang="en-GB" sz="2400">
            <a:latin typeface="Century Gothic" panose="020B0502020202020204" pitchFamily="34" charset="0"/>
          </a:endParaRPr>
        </a:p>
      </dgm:t>
    </dgm:pt>
    <dgm:pt modelId="{2F630D33-27DA-8441-94D9-7D283AA2EA37}" type="parTrans" cxnId="{712AB0F1-3367-3F42-A1E4-DBEA6A64AEA8}">
      <dgm:prSet/>
      <dgm:spPr/>
      <dgm:t>
        <a:bodyPr/>
        <a:lstStyle/>
        <a:p>
          <a:endParaRPr lang="en-GB" sz="2400">
            <a:latin typeface="Century Gothic" panose="020B0502020202020204" pitchFamily="34" charset="0"/>
          </a:endParaRPr>
        </a:p>
      </dgm:t>
    </dgm:pt>
    <dgm:pt modelId="{F20B4A63-1243-1C4C-8814-8DC882C820CD}">
      <dgm:prSet phldrT="[Text]" custT="1"/>
      <dgm:spPr>
        <a:solidFill>
          <a:schemeClr val="accent1">
            <a:lumMod val="50000"/>
            <a:alpha val="90000"/>
          </a:schemeClr>
        </a:solidFill>
        <a:ln>
          <a:solidFill>
            <a:schemeClr val="accent1">
              <a:lumMod val="50000"/>
              <a:alpha val="90000"/>
            </a:schemeClr>
          </a:solidFill>
        </a:ln>
      </dgm:spPr>
      <dgm:t>
        <a:bodyPr/>
        <a:lstStyle/>
        <a:p>
          <a:pPr>
            <a:spcAft>
              <a:spcPct val="15000"/>
            </a:spcAft>
            <a:buNone/>
          </a:pPr>
          <a:endParaRPr lang="en-GB" sz="2000">
            <a:solidFill>
              <a:schemeClr val="bg1"/>
            </a:solidFill>
            <a:latin typeface="Century Gothic" panose="020B0502020202020204" pitchFamily="34" charset="0"/>
          </a:endParaRPr>
        </a:p>
      </dgm:t>
    </dgm:pt>
    <dgm:pt modelId="{687BFAFC-6954-2A47-9496-4A241ECF46B6}" type="sibTrans" cxnId="{A891C441-6B12-D041-A834-EA6CA397EF26}">
      <dgm:prSet/>
      <dgm:spPr/>
      <dgm:t>
        <a:bodyPr/>
        <a:lstStyle/>
        <a:p>
          <a:endParaRPr lang="en-GB"/>
        </a:p>
      </dgm:t>
    </dgm:pt>
    <dgm:pt modelId="{41FF24A6-AEFB-A146-A7F4-C60DE1657C00}" type="parTrans" cxnId="{A891C441-6B12-D041-A834-EA6CA397EF26}">
      <dgm:prSet/>
      <dgm:spPr/>
      <dgm:t>
        <a:bodyPr/>
        <a:lstStyle/>
        <a:p>
          <a:endParaRPr lang="en-GB"/>
        </a:p>
      </dgm:t>
    </dgm:pt>
    <dgm:pt modelId="{39741900-6ABF-4943-904A-DBAF9EBEE46E}">
      <dgm:prSet phldrT="[Text]" custT="1"/>
      <dgm:spPr>
        <a:solidFill>
          <a:schemeClr val="accent1">
            <a:lumMod val="50000"/>
            <a:alpha val="90000"/>
          </a:schemeClr>
        </a:solidFill>
        <a:ln>
          <a:solidFill>
            <a:schemeClr val="accent1">
              <a:lumMod val="50000"/>
              <a:alpha val="90000"/>
            </a:schemeClr>
          </a:solidFill>
        </a:ln>
      </dgm:spPr>
      <dgm:t>
        <a:bodyPr/>
        <a:lstStyle/>
        <a:p>
          <a:pPr>
            <a:spcAft>
              <a:spcPct val="15000"/>
            </a:spcAft>
            <a:buFont typeface="Arial" panose="020B0604020202020204" pitchFamily="34" charset="0"/>
            <a:buChar char="•"/>
          </a:pPr>
          <a:endParaRPr lang="en-GB" sz="2000" kern="1200">
            <a:solidFill>
              <a:schemeClr val="bg1"/>
            </a:solidFill>
            <a:latin typeface="Century Gothic" panose="020B0502020202020204" pitchFamily="34" charset="0"/>
          </a:endParaRPr>
        </a:p>
      </dgm:t>
    </dgm:pt>
    <dgm:pt modelId="{E6509BB3-86CC-A042-A537-9F17B049BCB4}" type="sibTrans" cxnId="{C9BA6641-4A19-5D47-BD73-A6242869B200}">
      <dgm:prSet/>
      <dgm:spPr/>
      <dgm:t>
        <a:bodyPr/>
        <a:lstStyle/>
        <a:p>
          <a:endParaRPr lang="en-GB" sz="2400">
            <a:latin typeface="Century Gothic" panose="020B0502020202020204" pitchFamily="34" charset="0"/>
          </a:endParaRPr>
        </a:p>
      </dgm:t>
    </dgm:pt>
    <dgm:pt modelId="{18060849-A5F2-3F45-B57C-AFE2D02C75BA}" type="parTrans" cxnId="{C9BA6641-4A19-5D47-BD73-A6242869B200}">
      <dgm:prSet/>
      <dgm:spPr/>
      <dgm:t>
        <a:bodyPr/>
        <a:lstStyle/>
        <a:p>
          <a:endParaRPr lang="en-GB" sz="2400">
            <a:latin typeface="Century Gothic" panose="020B0502020202020204" pitchFamily="34" charset="0"/>
          </a:endParaRPr>
        </a:p>
      </dgm:t>
    </dgm:pt>
    <dgm:pt modelId="{BA1B4C4A-BFD3-2945-A6D3-E91BC40743E3}" type="pres">
      <dgm:prSet presAssocID="{4F116459-8028-8E48-AFD9-540C0FF32534}" presName="Name0" presStyleCnt="0">
        <dgm:presLayoutVars>
          <dgm:dir/>
          <dgm:animLvl val="lvl"/>
          <dgm:resizeHandles val="exact"/>
        </dgm:presLayoutVars>
      </dgm:prSet>
      <dgm:spPr/>
    </dgm:pt>
    <dgm:pt modelId="{71B97FAF-BCC1-4743-843C-ECEA0F98DF2B}" type="pres">
      <dgm:prSet presAssocID="{4207EC79-EC7A-FE4B-B241-6786524724E4}" presName="composite" presStyleCnt="0"/>
      <dgm:spPr/>
    </dgm:pt>
    <dgm:pt modelId="{159E8A1B-FF64-3945-A4A8-F4DD70D79F70}" type="pres">
      <dgm:prSet presAssocID="{4207EC79-EC7A-FE4B-B241-6786524724E4}" presName="parTx" presStyleLbl="alignNode1" presStyleIdx="0" presStyleCnt="2">
        <dgm:presLayoutVars>
          <dgm:chMax val="0"/>
          <dgm:chPref val="0"/>
          <dgm:bulletEnabled val="1"/>
        </dgm:presLayoutVars>
      </dgm:prSet>
      <dgm:spPr/>
    </dgm:pt>
    <dgm:pt modelId="{F7E13632-8664-194D-9CCE-52FCD7BCC8D3}" type="pres">
      <dgm:prSet presAssocID="{4207EC79-EC7A-FE4B-B241-6786524724E4}" presName="desTx" presStyleLbl="alignAccFollowNode1" presStyleIdx="0" presStyleCnt="2" custScaleY="100000">
        <dgm:presLayoutVars>
          <dgm:bulletEnabled val="1"/>
        </dgm:presLayoutVars>
      </dgm:prSet>
      <dgm:spPr/>
    </dgm:pt>
    <dgm:pt modelId="{12BDA08B-3BD6-E844-BAEC-0526C963C625}" type="pres">
      <dgm:prSet presAssocID="{7650146F-0E8D-7246-A999-353D4CB0A7B5}" presName="space" presStyleCnt="0"/>
      <dgm:spPr/>
    </dgm:pt>
    <dgm:pt modelId="{6D30A8EF-E572-EB40-9446-1F0A49EA9E46}" type="pres">
      <dgm:prSet presAssocID="{2E5A7BEF-8921-8646-827C-5466486BF80F}" presName="composite" presStyleCnt="0"/>
      <dgm:spPr/>
    </dgm:pt>
    <dgm:pt modelId="{5EBBD297-2D4F-CD47-BBB0-451A6FBE8EF4}" type="pres">
      <dgm:prSet presAssocID="{2E5A7BEF-8921-8646-827C-5466486BF80F}" presName="parTx" presStyleLbl="alignNode1" presStyleIdx="1" presStyleCnt="2">
        <dgm:presLayoutVars>
          <dgm:chMax val="0"/>
          <dgm:chPref val="0"/>
          <dgm:bulletEnabled val="1"/>
        </dgm:presLayoutVars>
      </dgm:prSet>
      <dgm:spPr/>
    </dgm:pt>
    <dgm:pt modelId="{EA26B9DD-1B4E-414C-B6A8-A55D590D3D90}" type="pres">
      <dgm:prSet presAssocID="{2E5A7BEF-8921-8646-827C-5466486BF80F}" presName="desTx" presStyleLbl="alignAccFollowNode1" presStyleIdx="1" presStyleCnt="2">
        <dgm:presLayoutVars>
          <dgm:bulletEnabled val="1"/>
        </dgm:presLayoutVars>
      </dgm:prSet>
      <dgm:spPr/>
    </dgm:pt>
  </dgm:ptLst>
  <dgm:cxnLst>
    <dgm:cxn modelId="{2578E701-9F37-C14D-96FF-5D1500BCAB51}" type="presOf" srcId="{44BD5031-BA64-1941-A7BD-8C03412264DB}" destId="{EA26B9DD-1B4E-414C-B6A8-A55D590D3D90}" srcOrd="0" destOrd="5" presId="urn:microsoft.com/office/officeart/2005/8/layout/hList1"/>
    <dgm:cxn modelId="{76C1F510-1B14-574F-8B9D-BB1C4ED7C2A5}" type="presOf" srcId="{4207EC79-EC7A-FE4B-B241-6786524724E4}" destId="{159E8A1B-FF64-3945-A4A8-F4DD70D79F70}" srcOrd="0" destOrd="0" presId="urn:microsoft.com/office/officeart/2005/8/layout/hList1"/>
    <dgm:cxn modelId="{5EBA4515-D703-2E44-80DD-C61BBEAB36BC}" type="presOf" srcId="{60484E57-0164-0447-B19D-95339033BA0A}" destId="{EA26B9DD-1B4E-414C-B6A8-A55D590D3D90}" srcOrd="0" destOrd="1" presId="urn:microsoft.com/office/officeart/2005/8/layout/hList1"/>
    <dgm:cxn modelId="{A475E53E-1010-CE4B-8230-5B0B6F10F8C4}" type="presOf" srcId="{20232D7C-AEF9-9C48-9933-1156D7A0F5DD}" destId="{EA26B9DD-1B4E-414C-B6A8-A55D590D3D90}" srcOrd="0" destOrd="2" presId="urn:microsoft.com/office/officeart/2005/8/layout/hList1"/>
    <dgm:cxn modelId="{C9BA6641-4A19-5D47-BD73-A6242869B200}" srcId="{2E5A7BEF-8921-8646-827C-5466486BF80F}" destId="{39741900-6ABF-4943-904A-DBAF9EBEE46E}" srcOrd="0" destOrd="0" parTransId="{18060849-A5F2-3F45-B57C-AFE2D02C75BA}" sibTransId="{E6509BB3-86CC-A042-A537-9F17B049BCB4}"/>
    <dgm:cxn modelId="{A891C441-6B12-D041-A834-EA6CA397EF26}" srcId="{4207EC79-EC7A-FE4B-B241-6786524724E4}" destId="{F20B4A63-1243-1C4C-8814-8DC882C820CD}" srcOrd="0" destOrd="0" parTransId="{41FF24A6-AEFB-A146-A7F4-C60DE1657C00}" sibTransId="{687BFAFC-6954-2A47-9496-4A241ECF46B6}"/>
    <dgm:cxn modelId="{E8288356-F631-7E46-83F4-C1CF33568FDF}" type="presOf" srcId="{12785000-C7D1-C748-A7DD-3E4F660E02AA}" destId="{F7E13632-8664-194D-9CCE-52FCD7BCC8D3}" srcOrd="0" destOrd="1" presId="urn:microsoft.com/office/officeart/2005/8/layout/hList1"/>
    <dgm:cxn modelId="{BE305F78-002E-264B-81A6-8E3218FC1F60}" type="presOf" srcId="{5D6D5C7A-066D-624B-8FC2-CBE6CB8FF9DF}" destId="{EA26B9DD-1B4E-414C-B6A8-A55D590D3D90}" srcOrd="0" destOrd="3" presId="urn:microsoft.com/office/officeart/2005/8/layout/hList1"/>
    <dgm:cxn modelId="{8AA47F80-C50D-6149-8B32-441BCB518903}" type="presOf" srcId="{4913F56F-4945-9142-B56B-01230B04D371}" destId="{F7E13632-8664-194D-9CCE-52FCD7BCC8D3}" srcOrd="0" destOrd="4" presId="urn:microsoft.com/office/officeart/2005/8/layout/hList1"/>
    <dgm:cxn modelId="{FE72A488-83D5-2D4A-BCE8-6BCF9F6221D3}" srcId="{4207EC79-EC7A-FE4B-B241-6786524724E4}" destId="{4913F56F-4945-9142-B56B-01230B04D371}" srcOrd="4" destOrd="0" parTransId="{13376D84-4654-9B46-ADC1-E548C563EC3A}" sibTransId="{C8AF4342-E00A-6F42-9CE5-76017ED7F14F}"/>
    <dgm:cxn modelId="{6EC1FD8A-2351-964A-9725-B1AC15F52F18}" srcId="{2E5A7BEF-8921-8646-827C-5466486BF80F}" destId="{60484E57-0164-0447-B19D-95339033BA0A}" srcOrd="1" destOrd="0" parTransId="{ACDC0E86-D74A-B549-9792-8E5694CAC30F}" sibTransId="{E35EE79F-157A-324B-914E-851016DD0B0C}"/>
    <dgm:cxn modelId="{6A2B8696-C4C8-6446-A7A4-E88990B48858}" srcId="{2E5A7BEF-8921-8646-827C-5466486BF80F}" destId="{20232D7C-AEF9-9C48-9933-1156D7A0F5DD}" srcOrd="2" destOrd="0" parTransId="{9089FF8F-6707-0F4A-B0E8-B297A7DE3A64}" sibTransId="{D2099A91-3495-B742-8BEE-2D472B1AD0D1}"/>
    <dgm:cxn modelId="{DE7FCC97-F8E3-0E46-BD80-28A489433754}" type="presOf" srcId="{17AAE5BA-A7A9-D642-B736-5A3133F66D0E}" destId="{F7E13632-8664-194D-9CCE-52FCD7BCC8D3}" srcOrd="0" destOrd="2" presId="urn:microsoft.com/office/officeart/2005/8/layout/hList1"/>
    <dgm:cxn modelId="{6F653E9C-6D5A-CD45-8749-BE1F959E8BA3}" srcId="{2E5A7BEF-8921-8646-827C-5466486BF80F}" destId="{44BD5031-BA64-1941-A7BD-8C03412264DB}" srcOrd="5" destOrd="0" parTransId="{F3DA8319-8BEE-EC48-891E-061ECDD02731}" sibTransId="{28F580DC-FACB-E144-A638-D770F6FADEC5}"/>
    <dgm:cxn modelId="{5283AEA1-3D85-5B4F-BC44-8967D5837303}" type="presOf" srcId="{F025C903-6988-D247-8E18-C450E33218EB}" destId="{F7E13632-8664-194D-9CCE-52FCD7BCC8D3}" srcOrd="0" destOrd="3" presId="urn:microsoft.com/office/officeart/2005/8/layout/hList1"/>
    <dgm:cxn modelId="{E8633EBB-1818-B44A-AE17-D52D7C3B31A3}" srcId="{4F116459-8028-8E48-AFD9-540C0FF32534}" destId="{2E5A7BEF-8921-8646-827C-5466486BF80F}" srcOrd="1" destOrd="0" parTransId="{CD143DE0-C608-4A4D-8E13-EAC274F3B0E6}" sibTransId="{0A3A7331-D545-8149-B56F-369DB1B52F68}"/>
    <dgm:cxn modelId="{C6A993CA-787B-0E4B-922D-43E9DE69F933}" type="presOf" srcId="{F20B4A63-1243-1C4C-8814-8DC882C820CD}" destId="{F7E13632-8664-194D-9CCE-52FCD7BCC8D3}" srcOrd="0" destOrd="0" presId="urn:microsoft.com/office/officeart/2005/8/layout/hList1"/>
    <dgm:cxn modelId="{8A4527CE-702B-F74A-8D38-1168C12A2ED8}" srcId="{4207EC79-EC7A-FE4B-B241-6786524724E4}" destId="{17AAE5BA-A7A9-D642-B736-5A3133F66D0E}" srcOrd="2" destOrd="0" parTransId="{FC0E0A3E-8579-F840-A5F8-554F65974E12}" sibTransId="{30595EE4-C9BB-B34A-B036-30A52EADB413}"/>
    <dgm:cxn modelId="{1E922AD3-A0FF-024D-93F5-154B105E491C}" srcId="{4207EC79-EC7A-FE4B-B241-6786524724E4}" destId="{F025C903-6988-D247-8E18-C450E33218EB}" srcOrd="3" destOrd="0" parTransId="{8AE758ED-382D-C54A-AEAD-8F7DF451C825}" sibTransId="{5AECD7DB-EAF9-504A-A287-7EA5ED1F6501}"/>
    <dgm:cxn modelId="{461BE5D4-7D14-6144-8A76-621E90CBB892}" srcId="{2E5A7BEF-8921-8646-827C-5466486BF80F}" destId="{C695E89F-BD05-0F47-92E1-9C1A25ED94E7}" srcOrd="4" destOrd="0" parTransId="{9B3E3569-AD1D-6344-A814-8F2FB2AEC595}" sibTransId="{151514CF-6F60-F046-94F2-13E6990F4F11}"/>
    <dgm:cxn modelId="{1B5677D8-2AA1-4B48-8A29-FC8782D7ADE6}" type="presOf" srcId="{C695E89F-BD05-0F47-92E1-9C1A25ED94E7}" destId="{EA26B9DD-1B4E-414C-B6A8-A55D590D3D90}" srcOrd="0" destOrd="4" presId="urn:microsoft.com/office/officeart/2005/8/layout/hList1"/>
    <dgm:cxn modelId="{764ED1E5-C99B-2047-B6D3-46162364D034}" type="presOf" srcId="{2E5A7BEF-8921-8646-827C-5466486BF80F}" destId="{5EBBD297-2D4F-CD47-BBB0-451A6FBE8EF4}" srcOrd="0" destOrd="0" presId="urn:microsoft.com/office/officeart/2005/8/layout/hList1"/>
    <dgm:cxn modelId="{D8C5ADED-1213-AF4D-86A6-AD40D81BAC1D}" type="presOf" srcId="{39741900-6ABF-4943-904A-DBAF9EBEE46E}" destId="{EA26B9DD-1B4E-414C-B6A8-A55D590D3D90}" srcOrd="0" destOrd="0" presId="urn:microsoft.com/office/officeart/2005/8/layout/hList1"/>
    <dgm:cxn modelId="{712AB0F1-3367-3F42-A1E4-DBEA6A64AEA8}" srcId="{4F116459-8028-8E48-AFD9-540C0FF32534}" destId="{4207EC79-EC7A-FE4B-B241-6786524724E4}" srcOrd="0" destOrd="0" parTransId="{2F630D33-27DA-8441-94D9-7D283AA2EA37}" sibTransId="{7650146F-0E8D-7246-A999-353D4CB0A7B5}"/>
    <dgm:cxn modelId="{DA619CF6-E34A-D449-9F3B-191199D9FEB0}" srcId="{4207EC79-EC7A-FE4B-B241-6786524724E4}" destId="{12785000-C7D1-C748-A7DD-3E4F660E02AA}" srcOrd="1" destOrd="0" parTransId="{633E83AE-71E1-8642-8E11-91DDC5A8BBFA}" sibTransId="{6A0070A4-91CA-F247-A864-461F6B7AF274}"/>
    <dgm:cxn modelId="{C612EDFB-97E3-7C49-8D78-8D68519E3075}" type="presOf" srcId="{4F116459-8028-8E48-AFD9-540C0FF32534}" destId="{BA1B4C4A-BFD3-2945-A6D3-E91BC40743E3}" srcOrd="0" destOrd="0" presId="urn:microsoft.com/office/officeart/2005/8/layout/hList1"/>
    <dgm:cxn modelId="{6062FAFF-6060-8F4F-9876-0C120F31628F}" srcId="{2E5A7BEF-8921-8646-827C-5466486BF80F}" destId="{5D6D5C7A-066D-624B-8FC2-CBE6CB8FF9DF}" srcOrd="3" destOrd="0" parTransId="{BDDC5DC7-B7ED-EA48-92AC-C43627173EBB}" sibTransId="{EB9162C9-4C68-ED4D-898C-EACB8030E786}"/>
    <dgm:cxn modelId="{F0767368-7F0D-BA4C-96EC-954ACD6A93A9}" type="presParOf" srcId="{BA1B4C4A-BFD3-2945-A6D3-E91BC40743E3}" destId="{71B97FAF-BCC1-4743-843C-ECEA0F98DF2B}" srcOrd="0" destOrd="0" presId="urn:microsoft.com/office/officeart/2005/8/layout/hList1"/>
    <dgm:cxn modelId="{AA2D133C-5437-A146-BD6E-CD3F5969202D}" type="presParOf" srcId="{71B97FAF-BCC1-4743-843C-ECEA0F98DF2B}" destId="{159E8A1B-FF64-3945-A4A8-F4DD70D79F70}" srcOrd="0" destOrd="0" presId="urn:microsoft.com/office/officeart/2005/8/layout/hList1"/>
    <dgm:cxn modelId="{98EE8A1B-CF37-8948-A9B2-392248039055}" type="presParOf" srcId="{71B97FAF-BCC1-4743-843C-ECEA0F98DF2B}" destId="{F7E13632-8664-194D-9CCE-52FCD7BCC8D3}" srcOrd="1" destOrd="0" presId="urn:microsoft.com/office/officeart/2005/8/layout/hList1"/>
    <dgm:cxn modelId="{F848B320-5531-DA4C-BB6B-CFE27B04EE23}" type="presParOf" srcId="{BA1B4C4A-BFD3-2945-A6D3-E91BC40743E3}" destId="{12BDA08B-3BD6-E844-BAEC-0526C963C625}" srcOrd="1" destOrd="0" presId="urn:microsoft.com/office/officeart/2005/8/layout/hList1"/>
    <dgm:cxn modelId="{CFABB40F-81EB-C441-A1B3-995BC37FFF6F}" type="presParOf" srcId="{BA1B4C4A-BFD3-2945-A6D3-E91BC40743E3}" destId="{6D30A8EF-E572-EB40-9446-1F0A49EA9E46}" srcOrd="2" destOrd="0" presId="urn:microsoft.com/office/officeart/2005/8/layout/hList1"/>
    <dgm:cxn modelId="{15BE2958-F737-8B43-80AE-BF20D37B3C70}" type="presParOf" srcId="{6D30A8EF-E572-EB40-9446-1F0A49EA9E46}" destId="{5EBBD297-2D4F-CD47-BBB0-451A6FBE8EF4}" srcOrd="0" destOrd="0" presId="urn:microsoft.com/office/officeart/2005/8/layout/hList1"/>
    <dgm:cxn modelId="{D48C9F75-1C37-4244-812B-0224B368A69D}" type="presParOf" srcId="{6D30A8EF-E572-EB40-9446-1F0A49EA9E46}" destId="{EA26B9DD-1B4E-414C-B6A8-A55D590D3D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526821-3F67-4D9D-8ABF-8BC167AEA1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C64AD6-C60C-43D4-83D0-4A2BE2DA87AD}">
      <dgm:prSet/>
      <dgm:spPr/>
      <dgm:t>
        <a:bodyPr/>
        <a:lstStyle/>
        <a:p>
          <a:pPr>
            <a:lnSpc>
              <a:spcPct val="100000"/>
            </a:lnSpc>
          </a:pPr>
          <a:r>
            <a:rPr lang="en-US" dirty="0"/>
            <a:t>Academic Year 22/23.</a:t>
          </a:r>
        </a:p>
      </dgm:t>
    </dgm:pt>
    <dgm:pt modelId="{2A62C0B1-B16C-4833-8814-513390DBF67B}" type="parTrans" cxnId="{DE6B136D-01B2-4519-AD60-685574056D00}">
      <dgm:prSet/>
      <dgm:spPr/>
      <dgm:t>
        <a:bodyPr/>
        <a:lstStyle/>
        <a:p>
          <a:endParaRPr lang="en-US"/>
        </a:p>
      </dgm:t>
    </dgm:pt>
    <dgm:pt modelId="{7FAF10FC-8C96-4E21-8DFE-2A86B993CE64}" type="sibTrans" cxnId="{DE6B136D-01B2-4519-AD60-685574056D00}">
      <dgm:prSet/>
      <dgm:spPr/>
      <dgm:t>
        <a:bodyPr/>
        <a:lstStyle/>
        <a:p>
          <a:endParaRPr lang="en-US"/>
        </a:p>
      </dgm:t>
    </dgm:pt>
    <dgm:pt modelId="{FE090258-D6E6-481E-91ED-66D36E6ED14A}">
      <dgm:prSet/>
      <dgm:spPr/>
      <dgm:t>
        <a:bodyPr/>
        <a:lstStyle/>
        <a:p>
          <a:pPr rtl="0">
            <a:lnSpc>
              <a:spcPct val="100000"/>
            </a:lnSpc>
          </a:pPr>
          <a:r>
            <a:rPr lang="en-GB" dirty="0"/>
            <a:t>Top self-reported</a:t>
          </a:r>
          <a:r>
            <a:rPr lang="en-GB" dirty="0">
              <a:latin typeface="Avenir Next LT Pro"/>
            </a:rPr>
            <a:t> PGR</a:t>
          </a:r>
          <a:r>
            <a:rPr lang="en-GB" dirty="0"/>
            <a:t> categories: (1) Anxiety, (2) Depression or low mood, and (3) Interpersonal relationships.</a:t>
          </a:r>
          <a:endParaRPr lang="en-US" dirty="0"/>
        </a:p>
      </dgm:t>
    </dgm:pt>
    <dgm:pt modelId="{FDD0931F-CD5A-4493-99D6-DFC3CBCEB8BB}" type="parTrans" cxnId="{9FD52761-360C-4716-BE6D-1C84921D0A82}">
      <dgm:prSet/>
      <dgm:spPr/>
      <dgm:t>
        <a:bodyPr/>
        <a:lstStyle/>
        <a:p>
          <a:endParaRPr lang="en-US"/>
        </a:p>
      </dgm:t>
    </dgm:pt>
    <dgm:pt modelId="{313A0B7E-507C-4460-BFA6-12C386DB72B9}" type="sibTrans" cxnId="{9FD52761-360C-4716-BE6D-1C84921D0A82}">
      <dgm:prSet/>
      <dgm:spPr/>
      <dgm:t>
        <a:bodyPr/>
        <a:lstStyle/>
        <a:p>
          <a:endParaRPr lang="en-US"/>
        </a:p>
      </dgm:t>
    </dgm:pt>
    <dgm:pt modelId="{DED3A9C3-3F41-4E2D-BE17-E9F2C02F0AE0}">
      <dgm:prSet/>
      <dgm:spPr/>
      <dgm:t>
        <a:bodyPr/>
        <a:lstStyle/>
        <a:p>
          <a:pPr>
            <a:lnSpc>
              <a:spcPct val="100000"/>
            </a:lnSpc>
          </a:pPr>
          <a:r>
            <a:rPr lang="en-GB" dirty="0"/>
            <a:t>'Low self-esteem‘: #1 practitioner category (approx. 25% of cases). </a:t>
          </a:r>
          <a:endParaRPr lang="en-US" dirty="0"/>
        </a:p>
      </dgm:t>
    </dgm:pt>
    <dgm:pt modelId="{C7F2649F-A912-40DA-8085-91D2EA704DB0}" type="parTrans" cxnId="{946D690A-E8D7-44B6-B7C3-3BF68CE5B093}">
      <dgm:prSet/>
      <dgm:spPr/>
      <dgm:t>
        <a:bodyPr/>
        <a:lstStyle/>
        <a:p>
          <a:endParaRPr lang="en-US"/>
        </a:p>
      </dgm:t>
    </dgm:pt>
    <dgm:pt modelId="{EFE9E365-3162-49BD-95A7-C6394DC808E5}" type="sibTrans" cxnId="{946D690A-E8D7-44B6-B7C3-3BF68CE5B093}">
      <dgm:prSet/>
      <dgm:spPr/>
      <dgm:t>
        <a:bodyPr/>
        <a:lstStyle/>
        <a:p>
          <a:endParaRPr lang="en-US"/>
        </a:p>
      </dgm:t>
    </dgm:pt>
    <dgm:pt modelId="{068F3FCD-8E14-4D51-BC20-D3C746AE1F6E}">
      <dgm:prSet/>
      <dgm:spPr/>
      <dgm:t>
        <a:bodyPr/>
        <a:lstStyle/>
        <a:p>
          <a:pPr rtl="0">
            <a:lnSpc>
              <a:spcPct val="100000"/>
            </a:lnSpc>
          </a:pPr>
          <a:r>
            <a:rPr lang="en-GB" dirty="0"/>
            <a:t>CBT’s model of self-esteem</a:t>
          </a:r>
          <a:r>
            <a:rPr lang="en-GB" dirty="0">
              <a:latin typeface="Avenir Next LT Pro"/>
            </a:rPr>
            <a:t>:</a:t>
          </a:r>
          <a:r>
            <a:rPr lang="en-GB" dirty="0"/>
            <a:t> </a:t>
          </a:r>
          <a:r>
            <a:rPr lang="en-GB" dirty="0">
              <a:latin typeface="Avenir Next LT Pro"/>
            </a:rPr>
            <a:t>intersections</a:t>
          </a:r>
          <a:r>
            <a:rPr lang="en-GB" dirty="0"/>
            <a:t> of depression, (social) anxiety and interpersonal experiences (Fennell, 1999).</a:t>
          </a:r>
          <a:endParaRPr lang="en-US" dirty="0"/>
        </a:p>
      </dgm:t>
    </dgm:pt>
    <dgm:pt modelId="{C8FAF332-15BE-4D66-B4F8-755A6308B4C0}" type="parTrans" cxnId="{92998FEE-D477-4D3F-8158-2890F47784C5}">
      <dgm:prSet/>
      <dgm:spPr/>
      <dgm:t>
        <a:bodyPr/>
        <a:lstStyle/>
        <a:p>
          <a:endParaRPr lang="en-US"/>
        </a:p>
      </dgm:t>
    </dgm:pt>
    <dgm:pt modelId="{E3F9F0FB-E64E-4A96-822B-357A90C9EE88}" type="sibTrans" cxnId="{92998FEE-D477-4D3F-8158-2890F47784C5}">
      <dgm:prSet/>
      <dgm:spPr/>
      <dgm:t>
        <a:bodyPr/>
        <a:lstStyle/>
        <a:p>
          <a:endParaRPr lang="en-US"/>
        </a:p>
      </dgm:t>
    </dgm:pt>
    <dgm:pt modelId="{331E16F3-7D18-4FE9-B047-4BDC38E3E998}" type="pres">
      <dgm:prSet presAssocID="{98526821-3F67-4D9D-8ABF-8BC167AEA134}" presName="root" presStyleCnt="0">
        <dgm:presLayoutVars>
          <dgm:dir/>
          <dgm:resizeHandles val="exact"/>
        </dgm:presLayoutVars>
      </dgm:prSet>
      <dgm:spPr/>
    </dgm:pt>
    <dgm:pt modelId="{231E074E-4AF0-4F44-A14D-61907659E1D8}" type="pres">
      <dgm:prSet presAssocID="{11C64AD6-C60C-43D4-83D0-4A2BE2DA87AD}" presName="compNode" presStyleCnt="0"/>
      <dgm:spPr/>
    </dgm:pt>
    <dgm:pt modelId="{2DAAE300-8AC8-4AD9-8579-8609A7EF6E73}" type="pres">
      <dgm:prSet presAssocID="{11C64AD6-C60C-43D4-83D0-4A2BE2DA87AD}" presName="bgRect" presStyleLbl="bgShp" presStyleIdx="0" presStyleCnt="4"/>
      <dgm:spPr/>
    </dgm:pt>
    <dgm:pt modelId="{9632096C-552A-4942-B218-958E42D77F29}" type="pres">
      <dgm:prSet presAssocID="{11C64AD6-C60C-43D4-83D0-4A2BE2DA87AD}"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08142755-7C06-495F-82EC-94AF17BEAF02}" type="pres">
      <dgm:prSet presAssocID="{11C64AD6-C60C-43D4-83D0-4A2BE2DA87AD}" presName="spaceRect" presStyleCnt="0"/>
      <dgm:spPr/>
    </dgm:pt>
    <dgm:pt modelId="{4A74EB9C-A4C5-4EEA-B017-31C21B1C52AC}" type="pres">
      <dgm:prSet presAssocID="{11C64AD6-C60C-43D4-83D0-4A2BE2DA87AD}" presName="parTx" presStyleLbl="revTx" presStyleIdx="0" presStyleCnt="4">
        <dgm:presLayoutVars>
          <dgm:chMax val="0"/>
          <dgm:chPref val="0"/>
        </dgm:presLayoutVars>
      </dgm:prSet>
      <dgm:spPr/>
    </dgm:pt>
    <dgm:pt modelId="{98FF50D6-4E18-4C21-BB69-10D2C389B323}" type="pres">
      <dgm:prSet presAssocID="{7FAF10FC-8C96-4E21-8DFE-2A86B993CE64}" presName="sibTrans" presStyleCnt="0"/>
      <dgm:spPr/>
    </dgm:pt>
    <dgm:pt modelId="{D8F1924B-0405-462D-9098-908EEA7502EC}" type="pres">
      <dgm:prSet presAssocID="{FE090258-D6E6-481E-91ED-66D36E6ED14A}" presName="compNode" presStyleCnt="0"/>
      <dgm:spPr/>
    </dgm:pt>
    <dgm:pt modelId="{D26A7436-EC14-472F-9D35-3759DC7C60C3}" type="pres">
      <dgm:prSet presAssocID="{FE090258-D6E6-481E-91ED-66D36E6ED14A}" presName="bgRect" presStyleLbl="bgShp" presStyleIdx="1" presStyleCnt="4"/>
      <dgm:spPr/>
    </dgm:pt>
    <dgm:pt modelId="{6ADF2264-CC5A-49FB-8778-619FD42FB30C}" type="pres">
      <dgm:prSet presAssocID="{FE090258-D6E6-481E-91ED-66D36E6ED14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search with solid fill"/>
        </a:ext>
      </dgm:extLst>
    </dgm:pt>
    <dgm:pt modelId="{5E45F7B8-CA6F-4C7D-AD17-177F9E26ED2D}" type="pres">
      <dgm:prSet presAssocID="{FE090258-D6E6-481E-91ED-66D36E6ED14A}" presName="spaceRect" presStyleCnt="0"/>
      <dgm:spPr/>
    </dgm:pt>
    <dgm:pt modelId="{3B2D9275-3158-4E43-A4D2-567969516D1B}" type="pres">
      <dgm:prSet presAssocID="{FE090258-D6E6-481E-91ED-66D36E6ED14A}" presName="parTx" presStyleLbl="revTx" presStyleIdx="1" presStyleCnt="4">
        <dgm:presLayoutVars>
          <dgm:chMax val="0"/>
          <dgm:chPref val="0"/>
        </dgm:presLayoutVars>
      </dgm:prSet>
      <dgm:spPr/>
    </dgm:pt>
    <dgm:pt modelId="{B3163692-7D01-49F6-939D-82B38D545215}" type="pres">
      <dgm:prSet presAssocID="{313A0B7E-507C-4460-BFA6-12C386DB72B9}" presName="sibTrans" presStyleCnt="0"/>
      <dgm:spPr/>
    </dgm:pt>
    <dgm:pt modelId="{C54F2A59-1869-4173-83E3-F03CDB08222F}" type="pres">
      <dgm:prSet presAssocID="{DED3A9C3-3F41-4E2D-BE17-E9F2C02F0AE0}" presName="compNode" presStyleCnt="0"/>
      <dgm:spPr/>
    </dgm:pt>
    <dgm:pt modelId="{6A436193-1014-4CED-85D0-72B3DA984CFF}" type="pres">
      <dgm:prSet presAssocID="{DED3A9C3-3F41-4E2D-BE17-E9F2C02F0AE0}" presName="bgRect" presStyleLbl="bgShp" presStyleIdx="2" presStyleCnt="4"/>
      <dgm:spPr/>
    </dgm:pt>
    <dgm:pt modelId="{5D25004F-B8D5-4AB3-935A-D19F1A10E8A4}" type="pres">
      <dgm:prSet presAssocID="{DED3A9C3-3F41-4E2D-BE17-E9F2C02F0AE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B65661D-0335-4AEB-89DB-A7807F280A22}" type="pres">
      <dgm:prSet presAssocID="{DED3A9C3-3F41-4E2D-BE17-E9F2C02F0AE0}" presName="spaceRect" presStyleCnt="0"/>
      <dgm:spPr/>
    </dgm:pt>
    <dgm:pt modelId="{CDFC2178-FD50-4BE3-B02D-300CCAA42F6C}" type="pres">
      <dgm:prSet presAssocID="{DED3A9C3-3F41-4E2D-BE17-E9F2C02F0AE0}" presName="parTx" presStyleLbl="revTx" presStyleIdx="2" presStyleCnt="4">
        <dgm:presLayoutVars>
          <dgm:chMax val="0"/>
          <dgm:chPref val="0"/>
        </dgm:presLayoutVars>
      </dgm:prSet>
      <dgm:spPr/>
    </dgm:pt>
    <dgm:pt modelId="{FC9B7988-796C-4940-AECF-1309B6A48933}" type="pres">
      <dgm:prSet presAssocID="{EFE9E365-3162-49BD-95A7-C6394DC808E5}" presName="sibTrans" presStyleCnt="0"/>
      <dgm:spPr/>
    </dgm:pt>
    <dgm:pt modelId="{A6B5302D-7559-40BB-9D35-D6AA3B55FDE0}" type="pres">
      <dgm:prSet presAssocID="{068F3FCD-8E14-4D51-BC20-D3C746AE1F6E}" presName="compNode" presStyleCnt="0"/>
      <dgm:spPr/>
    </dgm:pt>
    <dgm:pt modelId="{375CBEFF-5915-4592-A491-6BE35FF97A15}" type="pres">
      <dgm:prSet presAssocID="{068F3FCD-8E14-4D51-BC20-D3C746AE1F6E}" presName="bgRect" presStyleLbl="bgShp" presStyleIdx="3" presStyleCnt="4"/>
      <dgm:spPr/>
    </dgm:pt>
    <dgm:pt modelId="{9E9C6709-E1B7-44B1-9C70-59F50A861BC6}" type="pres">
      <dgm:prSet presAssocID="{068F3FCD-8E14-4D51-BC20-D3C746AE1F6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ntal Health with solid fill"/>
        </a:ext>
      </dgm:extLst>
    </dgm:pt>
    <dgm:pt modelId="{5C709B19-F1A2-473A-B725-36B5A8E53FD4}" type="pres">
      <dgm:prSet presAssocID="{068F3FCD-8E14-4D51-BC20-D3C746AE1F6E}" presName="spaceRect" presStyleCnt="0"/>
      <dgm:spPr/>
    </dgm:pt>
    <dgm:pt modelId="{8DC84BC6-4C50-4042-89A2-668ABF340C84}" type="pres">
      <dgm:prSet presAssocID="{068F3FCD-8E14-4D51-BC20-D3C746AE1F6E}" presName="parTx" presStyleLbl="revTx" presStyleIdx="3" presStyleCnt="4">
        <dgm:presLayoutVars>
          <dgm:chMax val="0"/>
          <dgm:chPref val="0"/>
        </dgm:presLayoutVars>
      </dgm:prSet>
      <dgm:spPr/>
    </dgm:pt>
  </dgm:ptLst>
  <dgm:cxnLst>
    <dgm:cxn modelId="{B5A41D05-F96D-477A-99F5-14D0683C0637}" type="presOf" srcId="{068F3FCD-8E14-4D51-BC20-D3C746AE1F6E}" destId="{8DC84BC6-4C50-4042-89A2-668ABF340C84}" srcOrd="0" destOrd="0" presId="urn:microsoft.com/office/officeart/2018/2/layout/IconVerticalSolidList"/>
    <dgm:cxn modelId="{F62E3106-E6F3-4E70-BEC8-1A3FF7B68CAA}" type="presOf" srcId="{FE090258-D6E6-481E-91ED-66D36E6ED14A}" destId="{3B2D9275-3158-4E43-A4D2-567969516D1B}" srcOrd="0" destOrd="0" presId="urn:microsoft.com/office/officeart/2018/2/layout/IconVerticalSolidList"/>
    <dgm:cxn modelId="{946D690A-E8D7-44B6-B7C3-3BF68CE5B093}" srcId="{98526821-3F67-4D9D-8ABF-8BC167AEA134}" destId="{DED3A9C3-3F41-4E2D-BE17-E9F2C02F0AE0}" srcOrd="2" destOrd="0" parTransId="{C7F2649F-A912-40DA-8085-91D2EA704DB0}" sibTransId="{EFE9E365-3162-49BD-95A7-C6394DC808E5}"/>
    <dgm:cxn modelId="{9F100236-0550-45FC-90E1-2A6C0BA46C5D}" type="presOf" srcId="{98526821-3F67-4D9D-8ABF-8BC167AEA134}" destId="{331E16F3-7D18-4FE9-B047-4BDC38E3E998}" srcOrd="0" destOrd="0" presId="urn:microsoft.com/office/officeart/2018/2/layout/IconVerticalSolidList"/>
    <dgm:cxn modelId="{9FD52761-360C-4716-BE6D-1C84921D0A82}" srcId="{98526821-3F67-4D9D-8ABF-8BC167AEA134}" destId="{FE090258-D6E6-481E-91ED-66D36E6ED14A}" srcOrd="1" destOrd="0" parTransId="{FDD0931F-CD5A-4493-99D6-DFC3CBCEB8BB}" sibTransId="{313A0B7E-507C-4460-BFA6-12C386DB72B9}"/>
    <dgm:cxn modelId="{DE6B136D-01B2-4519-AD60-685574056D00}" srcId="{98526821-3F67-4D9D-8ABF-8BC167AEA134}" destId="{11C64AD6-C60C-43D4-83D0-4A2BE2DA87AD}" srcOrd="0" destOrd="0" parTransId="{2A62C0B1-B16C-4833-8814-513390DBF67B}" sibTransId="{7FAF10FC-8C96-4E21-8DFE-2A86B993CE64}"/>
    <dgm:cxn modelId="{BD111E90-BDFB-4164-9F54-73347FCD4CA5}" type="presOf" srcId="{DED3A9C3-3F41-4E2D-BE17-E9F2C02F0AE0}" destId="{CDFC2178-FD50-4BE3-B02D-300CCAA42F6C}" srcOrd="0" destOrd="0" presId="urn:microsoft.com/office/officeart/2018/2/layout/IconVerticalSolidList"/>
    <dgm:cxn modelId="{92998FEE-D477-4D3F-8158-2890F47784C5}" srcId="{98526821-3F67-4D9D-8ABF-8BC167AEA134}" destId="{068F3FCD-8E14-4D51-BC20-D3C746AE1F6E}" srcOrd="3" destOrd="0" parTransId="{C8FAF332-15BE-4D66-B4F8-755A6308B4C0}" sibTransId="{E3F9F0FB-E64E-4A96-822B-357A90C9EE88}"/>
    <dgm:cxn modelId="{88F4C9FD-7627-4A18-A8EB-6D7A98B41D8B}" type="presOf" srcId="{11C64AD6-C60C-43D4-83D0-4A2BE2DA87AD}" destId="{4A74EB9C-A4C5-4EEA-B017-31C21B1C52AC}" srcOrd="0" destOrd="0" presId="urn:microsoft.com/office/officeart/2018/2/layout/IconVerticalSolidList"/>
    <dgm:cxn modelId="{22B60C89-B19F-4318-8240-4D60A3A1233D}" type="presParOf" srcId="{331E16F3-7D18-4FE9-B047-4BDC38E3E998}" destId="{231E074E-4AF0-4F44-A14D-61907659E1D8}" srcOrd="0" destOrd="0" presId="urn:microsoft.com/office/officeart/2018/2/layout/IconVerticalSolidList"/>
    <dgm:cxn modelId="{F9D3A220-22BF-490D-BE01-9FEA7165B051}" type="presParOf" srcId="{231E074E-4AF0-4F44-A14D-61907659E1D8}" destId="{2DAAE300-8AC8-4AD9-8579-8609A7EF6E73}" srcOrd="0" destOrd="0" presId="urn:microsoft.com/office/officeart/2018/2/layout/IconVerticalSolidList"/>
    <dgm:cxn modelId="{BAE364A2-15F1-4EE4-A1C8-1B438FF836B4}" type="presParOf" srcId="{231E074E-4AF0-4F44-A14D-61907659E1D8}" destId="{9632096C-552A-4942-B218-958E42D77F29}" srcOrd="1" destOrd="0" presId="urn:microsoft.com/office/officeart/2018/2/layout/IconVerticalSolidList"/>
    <dgm:cxn modelId="{A85AE88D-555E-47F4-B9B6-4CE5FACFE9BE}" type="presParOf" srcId="{231E074E-4AF0-4F44-A14D-61907659E1D8}" destId="{08142755-7C06-495F-82EC-94AF17BEAF02}" srcOrd="2" destOrd="0" presId="urn:microsoft.com/office/officeart/2018/2/layout/IconVerticalSolidList"/>
    <dgm:cxn modelId="{8A59BC86-053E-4954-87F2-1C7280E9B5B9}" type="presParOf" srcId="{231E074E-4AF0-4F44-A14D-61907659E1D8}" destId="{4A74EB9C-A4C5-4EEA-B017-31C21B1C52AC}" srcOrd="3" destOrd="0" presId="urn:microsoft.com/office/officeart/2018/2/layout/IconVerticalSolidList"/>
    <dgm:cxn modelId="{B04C0BC6-85D2-4AD1-947B-D4D4023985EB}" type="presParOf" srcId="{331E16F3-7D18-4FE9-B047-4BDC38E3E998}" destId="{98FF50D6-4E18-4C21-BB69-10D2C389B323}" srcOrd="1" destOrd="0" presId="urn:microsoft.com/office/officeart/2018/2/layout/IconVerticalSolidList"/>
    <dgm:cxn modelId="{F80D3CAD-7042-46CE-BC7F-2790563ED9D4}" type="presParOf" srcId="{331E16F3-7D18-4FE9-B047-4BDC38E3E998}" destId="{D8F1924B-0405-462D-9098-908EEA7502EC}" srcOrd="2" destOrd="0" presId="urn:microsoft.com/office/officeart/2018/2/layout/IconVerticalSolidList"/>
    <dgm:cxn modelId="{912FC325-4EE8-4624-B30A-EA029D2994D0}" type="presParOf" srcId="{D8F1924B-0405-462D-9098-908EEA7502EC}" destId="{D26A7436-EC14-472F-9D35-3759DC7C60C3}" srcOrd="0" destOrd="0" presId="urn:microsoft.com/office/officeart/2018/2/layout/IconVerticalSolidList"/>
    <dgm:cxn modelId="{2DF05324-12F7-4EF8-B308-19866D92F3F1}" type="presParOf" srcId="{D8F1924B-0405-462D-9098-908EEA7502EC}" destId="{6ADF2264-CC5A-49FB-8778-619FD42FB30C}" srcOrd="1" destOrd="0" presId="urn:microsoft.com/office/officeart/2018/2/layout/IconVerticalSolidList"/>
    <dgm:cxn modelId="{C55CBA54-4DCE-45CD-A929-BB6699F26D0B}" type="presParOf" srcId="{D8F1924B-0405-462D-9098-908EEA7502EC}" destId="{5E45F7B8-CA6F-4C7D-AD17-177F9E26ED2D}" srcOrd="2" destOrd="0" presId="urn:microsoft.com/office/officeart/2018/2/layout/IconVerticalSolidList"/>
    <dgm:cxn modelId="{20B01689-D4A1-4CA8-81FD-E240D81E8E94}" type="presParOf" srcId="{D8F1924B-0405-462D-9098-908EEA7502EC}" destId="{3B2D9275-3158-4E43-A4D2-567969516D1B}" srcOrd="3" destOrd="0" presId="urn:microsoft.com/office/officeart/2018/2/layout/IconVerticalSolidList"/>
    <dgm:cxn modelId="{BE7D27DF-D074-47FF-99E0-F61FFC759E02}" type="presParOf" srcId="{331E16F3-7D18-4FE9-B047-4BDC38E3E998}" destId="{B3163692-7D01-49F6-939D-82B38D545215}" srcOrd="3" destOrd="0" presId="urn:microsoft.com/office/officeart/2018/2/layout/IconVerticalSolidList"/>
    <dgm:cxn modelId="{A4D1CB11-CD1F-4F50-8AF5-B91329A35B14}" type="presParOf" srcId="{331E16F3-7D18-4FE9-B047-4BDC38E3E998}" destId="{C54F2A59-1869-4173-83E3-F03CDB08222F}" srcOrd="4" destOrd="0" presId="urn:microsoft.com/office/officeart/2018/2/layout/IconVerticalSolidList"/>
    <dgm:cxn modelId="{18E1458A-E7F7-4AEC-A969-FC4968B21150}" type="presParOf" srcId="{C54F2A59-1869-4173-83E3-F03CDB08222F}" destId="{6A436193-1014-4CED-85D0-72B3DA984CFF}" srcOrd="0" destOrd="0" presId="urn:microsoft.com/office/officeart/2018/2/layout/IconVerticalSolidList"/>
    <dgm:cxn modelId="{7792AC23-A300-4BF5-A1B3-20B748E49C20}" type="presParOf" srcId="{C54F2A59-1869-4173-83E3-F03CDB08222F}" destId="{5D25004F-B8D5-4AB3-935A-D19F1A10E8A4}" srcOrd="1" destOrd="0" presId="urn:microsoft.com/office/officeart/2018/2/layout/IconVerticalSolidList"/>
    <dgm:cxn modelId="{C22B4DDA-A76B-4327-9EE5-8A765E4D16A4}" type="presParOf" srcId="{C54F2A59-1869-4173-83E3-F03CDB08222F}" destId="{DB65661D-0335-4AEB-89DB-A7807F280A22}" srcOrd="2" destOrd="0" presId="urn:microsoft.com/office/officeart/2018/2/layout/IconVerticalSolidList"/>
    <dgm:cxn modelId="{693E1057-F042-4215-809D-50649B5E5241}" type="presParOf" srcId="{C54F2A59-1869-4173-83E3-F03CDB08222F}" destId="{CDFC2178-FD50-4BE3-B02D-300CCAA42F6C}" srcOrd="3" destOrd="0" presId="urn:microsoft.com/office/officeart/2018/2/layout/IconVerticalSolidList"/>
    <dgm:cxn modelId="{82BDC4CA-FFAF-40C1-AD46-2D99B63FAB46}" type="presParOf" srcId="{331E16F3-7D18-4FE9-B047-4BDC38E3E998}" destId="{FC9B7988-796C-4940-AECF-1309B6A48933}" srcOrd="5" destOrd="0" presId="urn:microsoft.com/office/officeart/2018/2/layout/IconVerticalSolidList"/>
    <dgm:cxn modelId="{B819FCC3-CA6B-4D19-864F-A30EAB703665}" type="presParOf" srcId="{331E16F3-7D18-4FE9-B047-4BDC38E3E998}" destId="{A6B5302D-7559-40BB-9D35-D6AA3B55FDE0}" srcOrd="6" destOrd="0" presId="urn:microsoft.com/office/officeart/2018/2/layout/IconVerticalSolidList"/>
    <dgm:cxn modelId="{D408B5AF-A29E-47C7-82EF-94F0A75ACD4D}" type="presParOf" srcId="{A6B5302D-7559-40BB-9D35-D6AA3B55FDE0}" destId="{375CBEFF-5915-4592-A491-6BE35FF97A15}" srcOrd="0" destOrd="0" presId="urn:microsoft.com/office/officeart/2018/2/layout/IconVerticalSolidList"/>
    <dgm:cxn modelId="{4A467132-8936-46EB-815E-2BF50B73EC29}" type="presParOf" srcId="{A6B5302D-7559-40BB-9D35-D6AA3B55FDE0}" destId="{9E9C6709-E1B7-44B1-9C70-59F50A861BC6}" srcOrd="1" destOrd="0" presId="urn:microsoft.com/office/officeart/2018/2/layout/IconVerticalSolidList"/>
    <dgm:cxn modelId="{19CB82BB-1BBA-420B-A811-67E63487B81E}" type="presParOf" srcId="{A6B5302D-7559-40BB-9D35-D6AA3B55FDE0}" destId="{5C709B19-F1A2-473A-B725-36B5A8E53FD4}" srcOrd="2" destOrd="0" presId="urn:microsoft.com/office/officeart/2018/2/layout/IconVerticalSolidList"/>
    <dgm:cxn modelId="{D2FC9C3B-381E-4F7D-AAAE-D5944EFE0038}" type="presParOf" srcId="{A6B5302D-7559-40BB-9D35-D6AA3B55FDE0}" destId="{8DC84BC6-4C50-4042-89A2-668ABF340C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89B397-74E4-4EA3-96EC-CCB740D5C573}"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3D63C1D-CE20-46A8-A7D7-89BFF2D81A01}">
      <dgm:prSet phldr="0"/>
      <dgm:spPr/>
      <dgm:t>
        <a:bodyPr/>
        <a:lstStyle/>
        <a:p>
          <a:pPr rtl="0">
            <a:lnSpc>
              <a:spcPct val="100000"/>
            </a:lnSpc>
          </a:pPr>
          <a:r>
            <a:rPr lang="en-GB" b="0" dirty="0">
              <a:solidFill>
                <a:schemeClr val="tx1"/>
              </a:solidFill>
              <a:latin typeface="Avenir Next LT Pro"/>
              <a:cs typeface="Arial"/>
            </a:rPr>
            <a:t>Supervisor - supervisee relationship</a:t>
          </a:r>
        </a:p>
      </dgm:t>
    </dgm:pt>
    <dgm:pt modelId="{899923DB-E6DA-4F5F-97EF-31D9E456281E}" type="parTrans" cxnId="{DF3463D6-2153-4454-BA7F-8D567CA16D61}">
      <dgm:prSet/>
      <dgm:spPr/>
      <dgm:t>
        <a:bodyPr/>
        <a:lstStyle/>
        <a:p>
          <a:endParaRPr lang="en-US"/>
        </a:p>
      </dgm:t>
    </dgm:pt>
    <dgm:pt modelId="{0385004B-73C4-484F-B0F3-9E3DF5DD391F}" type="sibTrans" cxnId="{DF3463D6-2153-4454-BA7F-8D567CA16D61}">
      <dgm:prSet/>
      <dgm:spPr/>
      <dgm:t>
        <a:bodyPr/>
        <a:lstStyle/>
        <a:p>
          <a:endParaRPr lang="en-US"/>
        </a:p>
      </dgm:t>
    </dgm:pt>
    <dgm:pt modelId="{A155B73E-51CA-4634-B55A-CBA0567EC4F6}">
      <dgm:prSet/>
      <dgm:spPr/>
      <dgm:t>
        <a:bodyPr/>
        <a:lstStyle/>
        <a:p>
          <a:pPr>
            <a:lnSpc>
              <a:spcPct val="100000"/>
            </a:lnSpc>
          </a:pPr>
          <a:r>
            <a:rPr lang="en-GB" b="0" dirty="0">
              <a:solidFill>
                <a:schemeClr val="tx1"/>
              </a:solidFill>
              <a:latin typeface="Avenir Next LT Pro"/>
              <a:cs typeface="Arial"/>
            </a:rPr>
            <a:t>Personal &amp; professional skills</a:t>
          </a:r>
        </a:p>
      </dgm:t>
    </dgm:pt>
    <dgm:pt modelId="{2F464AB6-CB8A-40CD-B671-15AFD94F72B2}" type="parTrans" cxnId="{D6222D42-93FF-4DEB-83FD-7ECA02158B3D}">
      <dgm:prSet/>
      <dgm:spPr/>
      <dgm:t>
        <a:bodyPr/>
        <a:lstStyle/>
        <a:p>
          <a:endParaRPr lang="en-US"/>
        </a:p>
      </dgm:t>
    </dgm:pt>
    <dgm:pt modelId="{E2808850-7EA7-4C67-A648-3090B871EC1D}" type="sibTrans" cxnId="{D6222D42-93FF-4DEB-83FD-7ECA02158B3D}">
      <dgm:prSet/>
      <dgm:spPr/>
      <dgm:t>
        <a:bodyPr/>
        <a:lstStyle/>
        <a:p>
          <a:endParaRPr lang="en-US"/>
        </a:p>
      </dgm:t>
    </dgm:pt>
    <dgm:pt modelId="{279879B0-F80E-4A64-9F3E-0345598295EB}">
      <dgm:prSet phldr="0"/>
      <dgm:spPr/>
      <dgm:t>
        <a:bodyPr/>
        <a:lstStyle/>
        <a:p>
          <a:pPr>
            <a:lnSpc>
              <a:spcPct val="100000"/>
            </a:lnSpc>
          </a:pPr>
          <a:r>
            <a:rPr lang="en-GB" b="0" dirty="0">
              <a:solidFill>
                <a:schemeClr val="tx1"/>
              </a:solidFill>
              <a:latin typeface="Avenir Next LT Pro"/>
              <a:cs typeface="Arial"/>
            </a:rPr>
            <a:t>Community </a:t>
          </a:r>
        </a:p>
      </dgm:t>
    </dgm:pt>
    <dgm:pt modelId="{DD960D66-7099-4CAD-950D-4A8214815B01}" type="parTrans" cxnId="{C6431B54-7071-49A1-A7E8-A3EB51F968D4}">
      <dgm:prSet/>
      <dgm:spPr/>
      <dgm:t>
        <a:bodyPr/>
        <a:lstStyle/>
        <a:p>
          <a:endParaRPr lang="en-US"/>
        </a:p>
      </dgm:t>
    </dgm:pt>
    <dgm:pt modelId="{B95BBDE0-0097-4C0C-B90A-40B53D854529}" type="sibTrans" cxnId="{C6431B54-7071-49A1-A7E8-A3EB51F968D4}">
      <dgm:prSet/>
      <dgm:spPr/>
      <dgm:t>
        <a:bodyPr/>
        <a:lstStyle/>
        <a:p>
          <a:endParaRPr lang="en-US"/>
        </a:p>
      </dgm:t>
    </dgm:pt>
    <dgm:pt modelId="{107C8DAC-4EFA-4C50-9C45-D68C33D7B6C3}">
      <dgm:prSet phldr="0"/>
      <dgm:spPr/>
      <dgm:t>
        <a:bodyPr/>
        <a:lstStyle/>
        <a:p>
          <a:pPr>
            <a:lnSpc>
              <a:spcPct val="100000"/>
            </a:lnSpc>
          </a:pPr>
          <a:r>
            <a:rPr lang="en-US" b="0" dirty="0">
              <a:solidFill>
                <a:schemeClr val="tx1"/>
              </a:solidFill>
              <a:latin typeface="Avenir Next LT Pro"/>
              <a:cs typeface="Arial"/>
            </a:rPr>
            <a:t>Psychological and emotional resources </a:t>
          </a:r>
        </a:p>
      </dgm:t>
    </dgm:pt>
    <dgm:pt modelId="{4E040CBA-45EA-4C38-8653-B2D3F77B93DC}" type="parTrans" cxnId="{C2971A2F-0AEA-40FE-A349-C197498D9FE1}">
      <dgm:prSet/>
      <dgm:spPr/>
      <dgm:t>
        <a:bodyPr/>
        <a:lstStyle/>
        <a:p>
          <a:endParaRPr lang="en-US"/>
        </a:p>
      </dgm:t>
    </dgm:pt>
    <dgm:pt modelId="{58269B0D-9FE0-4D80-A23E-F56677686123}" type="sibTrans" cxnId="{C2971A2F-0AEA-40FE-A349-C197498D9FE1}">
      <dgm:prSet/>
      <dgm:spPr/>
      <dgm:t>
        <a:bodyPr/>
        <a:lstStyle/>
        <a:p>
          <a:endParaRPr lang="en-US"/>
        </a:p>
      </dgm:t>
    </dgm:pt>
    <dgm:pt modelId="{14DB121A-4364-4550-889E-5BB0B7DB2B32}" type="pres">
      <dgm:prSet presAssocID="{C789B397-74E4-4EA3-96EC-CCB740D5C573}" presName="root" presStyleCnt="0">
        <dgm:presLayoutVars>
          <dgm:dir/>
          <dgm:resizeHandles val="exact"/>
        </dgm:presLayoutVars>
      </dgm:prSet>
      <dgm:spPr/>
    </dgm:pt>
    <dgm:pt modelId="{E9E1AB89-FD8B-454F-B58D-8E778903EDA9}" type="pres">
      <dgm:prSet presAssocID="{A155B73E-51CA-4634-B55A-CBA0567EC4F6}" presName="compNode" presStyleCnt="0"/>
      <dgm:spPr/>
    </dgm:pt>
    <dgm:pt modelId="{1EC602AD-C46A-41E7-A816-1D8DB4ED94D2}" type="pres">
      <dgm:prSet presAssocID="{A155B73E-51CA-4634-B55A-CBA0567EC4F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1A13403F-C7EC-4EDF-A42A-EE9130C720BF}" type="pres">
      <dgm:prSet presAssocID="{A155B73E-51CA-4634-B55A-CBA0567EC4F6}" presName="spaceRect" presStyleCnt="0"/>
      <dgm:spPr/>
    </dgm:pt>
    <dgm:pt modelId="{DEDFCA56-1AE1-4B63-9809-36EF41597888}" type="pres">
      <dgm:prSet presAssocID="{A155B73E-51CA-4634-B55A-CBA0567EC4F6}" presName="textRect" presStyleLbl="revTx" presStyleIdx="0" presStyleCnt="4">
        <dgm:presLayoutVars>
          <dgm:chMax val="1"/>
          <dgm:chPref val="1"/>
        </dgm:presLayoutVars>
      </dgm:prSet>
      <dgm:spPr/>
    </dgm:pt>
    <dgm:pt modelId="{A28ECC63-98C4-465D-8F3B-CCB6ADC7BE0B}" type="pres">
      <dgm:prSet presAssocID="{E2808850-7EA7-4C67-A648-3090B871EC1D}" presName="sibTrans" presStyleCnt="0"/>
      <dgm:spPr/>
    </dgm:pt>
    <dgm:pt modelId="{F1DFA207-F0B9-46B5-A8B6-F05C51302BA5}" type="pres">
      <dgm:prSet presAssocID="{279879B0-F80E-4A64-9F3E-0345598295EB}" presName="compNode" presStyleCnt="0"/>
      <dgm:spPr/>
    </dgm:pt>
    <dgm:pt modelId="{3FFAF673-56E6-4B90-BB8A-141C62A66FF7}" type="pres">
      <dgm:prSet presAssocID="{279879B0-F80E-4A64-9F3E-0345598295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B278C864-42C7-4930-BEAD-EF20A24F22ED}" type="pres">
      <dgm:prSet presAssocID="{279879B0-F80E-4A64-9F3E-0345598295EB}" presName="spaceRect" presStyleCnt="0"/>
      <dgm:spPr/>
    </dgm:pt>
    <dgm:pt modelId="{B8F77CF8-F5FA-4FBB-B697-B78B85BA6332}" type="pres">
      <dgm:prSet presAssocID="{279879B0-F80E-4A64-9F3E-0345598295EB}" presName="textRect" presStyleLbl="revTx" presStyleIdx="1" presStyleCnt="4">
        <dgm:presLayoutVars>
          <dgm:chMax val="1"/>
          <dgm:chPref val="1"/>
        </dgm:presLayoutVars>
      </dgm:prSet>
      <dgm:spPr/>
    </dgm:pt>
    <dgm:pt modelId="{A384C599-7876-41F5-BF74-4C6C1BD4667A}" type="pres">
      <dgm:prSet presAssocID="{B95BBDE0-0097-4C0C-B90A-40B53D854529}" presName="sibTrans" presStyleCnt="0"/>
      <dgm:spPr/>
    </dgm:pt>
    <dgm:pt modelId="{BF2D9626-4F33-4BDB-A172-F88CEC262629}" type="pres">
      <dgm:prSet presAssocID="{23D63C1D-CE20-46A8-A7D7-89BFF2D81A01}" presName="compNode" presStyleCnt="0"/>
      <dgm:spPr/>
    </dgm:pt>
    <dgm:pt modelId="{6DB51727-C367-4CC4-A8D2-A36971D46CB9}" type="pres">
      <dgm:prSet presAssocID="{23D63C1D-CE20-46A8-A7D7-89BFF2D81A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74AE8514-3C7D-4E50-AA9A-CE2A33FB0386}" type="pres">
      <dgm:prSet presAssocID="{23D63C1D-CE20-46A8-A7D7-89BFF2D81A01}" presName="spaceRect" presStyleCnt="0"/>
      <dgm:spPr/>
    </dgm:pt>
    <dgm:pt modelId="{162592D3-8C10-4DDC-9BC0-1C4C15C198B2}" type="pres">
      <dgm:prSet presAssocID="{23D63C1D-CE20-46A8-A7D7-89BFF2D81A01}" presName="textRect" presStyleLbl="revTx" presStyleIdx="2" presStyleCnt="4">
        <dgm:presLayoutVars>
          <dgm:chMax val="1"/>
          <dgm:chPref val="1"/>
        </dgm:presLayoutVars>
      </dgm:prSet>
      <dgm:spPr/>
    </dgm:pt>
    <dgm:pt modelId="{D02A8AEE-5BF3-49D5-B323-FF9E14814E67}" type="pres">
      <dgm:prSet presAssocID="{0385004B-73C4-484F-B0F3-9E3DF5DD391F}" presName="sibTrans" presStyleCnt="0"/>
      <dgm:spPr/>
    </dgm:pt>
    <dgm:pt modelId="{9BC45E55-48E4-434A-993C-CADABA29B2BD}" type="pres">
      <dgm:prSet presAssocID="{107C8DAC-4EFA-4C50-9C45-D68C33D7B6C3}" presName="compNode" presStyleCnt="0"/>
      <dgm:spPr/>
    </dgm:pt>
    <dgm:pt modelId="{7CC3322F-A3A1-4D7D-93BD-53C1B23AD992}" type="pres">
      <dgm:prSet presAssocID="{107C8DAC-4EFA-4C50-9C45-D68C33D7B6C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ntal Health with solid fill"/>
        </a:ext>
      </dgm:extLst>
    </dgm:pt>
    <dgm:pt modelId="{C482AABA-EF06-4BA7-B319-EC3D75D799ED}" type="pres">
      <dgm:prSet presAssocID="{107C8DAC-4EFA-4C50-9C45-D68C33D7B6C3}" presName="spaceRect" presStyleCnt="0"/>
      <dgm:spPr/>
    </dgm:pt>
    <dgm:pt modelId="{BA3D44FC-EADD-4AFB-A6C4-36AC7B09E02E}" type="pres">
      <dgm:prSet presAssocID="{107C8DAC-4EFA-4C50-9C45-D68C33D7B6C3}" presName="textRect" presStyleLbl="revTx" presStyleIdx="3" presStyleCnt="4">
        <dgm:presLayoutVars>
          <dgm:chMax val="1"/>
          <dgm:chPref val="1"/>
        </dgm:presLayoutVars>
      </dgm:prSet>
      <dgm:spPr/>
    </dgm:pt>
  </dgm:ptLst>
  <dgm:cxnLst>
    <dgm:cxn modelId="{A3A2B31C-8B5D-4C4C-87BC-721BB33DE8FD}" type="presOf" srcId="{279879B0-F80E-4A64-9F3E-0345598295EB}" destId="{B8F77CF8-F5FA-4FBB-B697-B78B85BA6332}" srcOrd="0" destOrd="0" presId="urn:microsoft.com/office/officeart/2018/2/layout/IconLabelList"/>
    <dgm:cxn modelId="{C2971A2F-0AEA-40FE-A349-C197498D9FE1}" srcId="{C789B397-74E4-4EA3-96EC-CCB740D5C573}" destId="{107C8DAC-4EFA-4C50-9C45-D68C33D7B6C3}" srcOrd="3" destOrd="0" parTransId="{4E040CBA-45EA-4C38-8653-B2D3F77B93DC}" sibTransId="{58269B0D-9FE0-4D80-A23E-F56677686123}"/>
    <dgm:cxn modelId="{25558833-C2C2-4DED-AEB8-8C407CC8528C}" type="presOf" srcId="{A155B73E-51CA-4634-B55A-CBA0567EC4F6}" destId="{DEDFCA56-1AE1-4B63-9809-36EF41597888}" srcOrd="0" destOrd="0" presId="urn:microsoft.com/office/officeart/2018/2/layout/IconLabelList"/>
    <dgm:cxn modelId="{D6222D42-93FF-4DEB-83FD-7ECA02158B3D}" srcId="{C789B397-74E4-4EA3-96EC-CCB740D5C573}" destId="{A155B73E-51CA-4634-B55A-CBA0567EC4F6}" srcOrd="0" destOrd="0" parTransId="{2F464AB6-CB8A-40CD-B671-15AFD94F72B2}" sibTransId="{E2808850-7EA7-4C67-A648-3090B871EC1D}"/>
    <dgm:cxn modelId="{C6431B54-7071-49A1-A7E8-A3EB51F968D4}" srcId="{C789B397-74E4-4EA3-96EC-CCB740D5C573}" destId="{279879B0-F80E-4A64-9F3E-0345598295EB}" srcOrd="1" destOrd="0" parTransId="{DD960D66-7099-4CAD-950D-4A8214815B01}" sibTransId="{B95BBDE0-0097-4C0C-B90A-40B53D854529}"/>
    <dgm:cxn modelId="{BACE8B90-AAE1-4985-A813-197FFB611F38}" type="presOf" srcId="{23D63C1D-CE20-46A8-A7D7-89BFF2D81A01}" destId="{162592D3-8C10-4DDC-9BC0-1C4C15C198B2}" srcOrd="0" destOrd="0" presId="urn:microsoft.com/office/officeart/2018/2/layout/IconLabelList"/>
    <dgm:cxn modelId="{0478B8C3-C414-4834-806F-EF02E6088A1C}" type="presOf" srcId="{C789B397-74E4-4EA3-96EC-CCB740D5C573}" destId="{14DB121A-4364-4550-889E-5BB0B7DB2B32}" srcOrd="0" destOrd="0" presId="urn:microsoft.com/office/officeart/2018/2/layout/IconLabelList"/>
    <dgm:cxn modelId="{DF3463D6-2153-4454-BA7F-8D567CA16D61}" srcId="{C789B397-74E4-4EA3-96EC-CCB740D5C573}" destId="{23D63C1D-CE20-46A8-A7D7-89BFF2D81A01}" srcOrd="2" destOrd="0" parTransId="{899923DB-E6DA-4F5F-97EF-31D9E456281E}" sibTransId="{0385004B-73C4-484F-B0F3-9E3DF5DD391F}"/>
    <dgm:cxn modelId="{465758F2-2499-4E10-B533-5EAACFBB1E3A}" type="presOf" srcId="{107C8DAC-4EFA-4C50-9C45-D68C33D7B6C3}" destId="{BA3D44FC-EADD-4AFB-A6C4-36AC7B09E02E}" srcOrd="0" destOrd="0" presId="urn:microsoft.com/office/officeart/2018/2/layout/IconLabelList"/>
    <dgm:cxn modelId="{9C32E68C-C535-40CC-971E-DB0DBDAD10D8}" type="presParOf" srcId="{14DB121A-4364-4550-889E-5BB0B7DB2B32}" destId="{E9E1AB89-FD8B-454F-B58D-8E778903EDA9}" srcOrd="0" destOrd="0" presId="urn:microsoft.com/office/officeart/2018/2/layout/IconLabelList"/>
    <dgm:cxn modelId="{9C50CCD4-FE77-44A8-AF51-FAC92DC0CD67}" type="presParOf" srcId="{E9E1AB89-FD8B-454F-B58D-8E778903EDA9}" destId="{1EC602AD-C46A-41E7-A816-1D8DB4ED94D2}" srcOrd="0" destOrd="0" presId="urn:microsoft.com/office/officeart/2018/2/layout/IconLabelList"/>
    <dgm:cxn modelId="{61C013EE-16E8-44A1-AB6E-D566E7B3283C}" type="presParOf" srcId="{E9E1AB89-FD8B-454F-B58D-8E778903EDA9}" destId="{1A13403F-C7EC-4EDF-A42A-EE9130C720BF}" srcOrd="1" destOrd="0" presId="urn:microsoft.com/office/officeart/2018/2/layout/IconLabelList"/>
    <dgm:cxn modelId="{421B5FBA-203E-46BC-BA35-48AC6D7FD547}" type="presParOf" srcId="{E9E1AB89-FD8B-454F-B58D-8E778903EDA9}" destId="{DEDFCA56-1AE1-4B63-9809-36EF41597888}" srcOrd="2" destOrd="0" presId="urn:microsoft.com/office/officeart/2018/2/layout/IconLabelList"/>
    <dgm:cxn modelId="{5E756FB0-8367-432F-9BC7-224AB4B6AA6D}" type="presParOf" srcId="{14DB121A-4364-4550-889E-5BB0B7DB2B32}" destId="{A28ECC63-98C4-465D-8F3B-CCB6ADC7BE0B}" srcOrd="1" destOrd="0" presId="urn:microsoft.com/office/officeart/2018/2/layout/IconLabelList"/>
    <dgm:cxn modelId="{E472A51B-B7DF-4BDB-876C-5F50FB41854D}" type="presParOf" srcId="{14DB121A-4364-4550-889E-5BB0B7DB2B32}" destId="{F1DFA207-F0B9-46B5-A8B6-F05C51302BA5}" srcOrd="2" destOrd="0" presId="urn:microsoft.com/office/officeart/2018/2/layout/IconLabelList"/>
    <dgm:cxn modelId="{2F0B4B21-652F-4556-852C-2C6FF95419D3}" type="presParOf" srcId="{F1DFA207-F0B9-46B5-A8B6-F05C51302BA5}" destId="{3FFAF673-56E6-4B90-BB8A-141C62A66FF7}" srcOrd="0" destOrd="0" presId="urn:microsoft.com/office/officeart/2018/2/layout/IconLabelList"/>
    <dgm:cxn modelId="{9257871C-2485-4BE3-B188-16FA06333095}" type="presParOf" srcId="{F1DFA207-F0B9-46B5-A8B6-F05C51302BA5}" destId="{B278C864-42C7-4930-BEAD-EF20A24F22ED}" srcOrd="1" destOrd="0" presId="urn:microsoft.com/office/officeart/2018/2/layout/IconLabelList"/>
    <dgm:cxn modelId="{C566B783-3B37-4E01-AA6A-5EF09233F417}" type="presParOf" srcId="{F1DFA207-F0B9-46B5-A8B6-F05C51302BA5}" destId="{B8F77CF8-F5FA-4FBB-B697-B78B85BA6332}" srcOrd="2" destOrd="0" presId="urn:microsoft.com/office/officeart/2018/2/layout/IconLabelList"/>
    <dgm:cxn modelId="{32582FBD-CA8F-4266-AE58-5176B28F384B}" type="presParOf" srcId="{14DB121A-4364-4550-889E-5BB0B7DB2B32}" destId="{A384C599-7876-41F5-BF74-4C6C1BD4667A}" srcOrd="3" destOrd="0" presId="urn:microsoft.com/office/officeart/2018/2/layout/IconLabelList"/>
    <dgm:cxn modelId="{7BF388C5-A6AA-407D-8315-03EEF024C3B5}" type="presParOf" srcId="{14DB121A-4364-4550-889E-5BB0B7DB2B32}" destId="{BF2D9626-4F33-4BDB-A172-F88CEC262629}" srcOrd="4" destOrd="0" presId="urn:microsoft.com/office/officeart/2018/2/layout/IconLabelList"/>
    <dgm:cxn modelId="{A4299901-CACE-4A52-8169-E3D3E06006BF}" type="presParOf" srcId="{BF2D9626-4F33-4BDB-A172-F88CEC262629}" destId="{6DB51727-C367-4CC4-A8D2-A36971D46CB9}" srcOrd="0" destOrd="0" presId="urn:microsoft.com/office/officeart/2018/2/layout/IconLabelList"/>
    <dgm:cxn modelId="{6312FACC-E69B-4D71-96AC-F4AEB41B2DC8}" type="presParOf" srcId="{BF2D9626-4F33-4BDB-A172-F88CEC262629}" destId="{74AE8514-3C7D-4E50-AA9A-CE2A33FB0386}" srcOrd="1" destOrd="0" presId="urn:microsoft.com/office/officeart/2018/2/layout/IconLabelList"/>
    <dgm:cxn modelId="{2C74DC50-FFA2-4971-892D-8A8FE30B9D21}" type="presParOf" srcId="{BF2D9626-4F33-4BDB-A172-F88CEC262629}" destId="{162592D3-8C10-4DDC-9BC0-1C4C15C198B2}" srcOrd="2" destOrd="0" presId="urn:microsoft.com/office/officeart/2018/2/layout/IconLabelList"/>
    <dgm:cxn modelId="{C2F899F8-01CE-4EFC-AD36-969AA62A5CE7}" type="presParOf" srcId="{14DB121A-4364-4550-889E-5BB0B7DB2B32}" destId="{D02A8AEE-5BF3-49D5-B323-FF9E14814E67}" srcOrd="5" destOrd="0" presId="urn:microsoft.com/office/officeart/2018/2/layout/IconLabelList"/>
    <dgm:cxn modelId="{AA0A0DEA-7202-4565-BA0B-EF2752147738}" type="presParOf" srcId="{14DB121A-4364-4550-889E-5BB0B7DB2B32}" destId="{9BC45E55-48E4-434A-993C-CADABA29B2BD}" srcOrd="6" destOrd="0" presId="urn:microsoft.com/office/officeart/2018/2/layout/IconLabelList"/>
    <dgm:cxn modelId="{0F1F1301-8342-4693-BC9F-B96E6A3435B5}" type="presParOf" srcId="{9BC45E55-48E4-434A-993C-CADABA29B2BD}" destId="{7CC3322F-A3A1-4D7D-93BD-53C1B23AD992}" srcOrd="0" destOrd="0" presId="urn:microsoft.com/office/officeart/2018/2/layout/IconLabelList"/>
    <dgm:cxn modelId="{E536753E-3C5E-4229-B558-9A68C5BD39EF}" type="presParOf" srcId="{9BC45E55-48E4-434A-993C-CADABA29B2BD}" destId="{C482AABA-EF06-4BA7-B319-EC3D75D799ED}" srcOrd="1" destOrd="0" presId="urn:microsoft.com/office/officeart/2018/2/layout/IconLabelList"/>
    <dgm:cxn modelId="{81063EFD-B9D2-46AD-AFB8-0DB13262D0D7}" type="presParOf" srcId="{9BC45E55-48E4-434A-993C-CADABA29B2BD}" destId="{BA3D44FC-EADD-4AFB-A6C4-36AC7B09E0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770844-3B2D-4646-84AF-D3310C9EDF1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392D10-D1D0-47BD-9AF8-BB9A4927D072}">
      <dgm:prSet/>
      <dgm:spPr/>
      <dgm:t>
        <a:bodyPr/>
        <a:lstStyle/>
        <a:p>
          <a:pPr>
            <a:lnSpc>
              <a:spcPct val="100000"/>
            </a:lnSpc>
          </a:pPr>
          <a:r>
            <a:rPr lang="en-GB" b="1" dirty="0">
              <a:solidFill>
                <a:srgbClr val="000000"/>
              </a:solidFill>
              <a:latin typeface="Avenir Next LT Pro"/>
              <a:cs typeface="Calibri"/>
            </a:rPr>
            <a:t>Accessible, targeted mental health support</a:t>
          </a:r>
          <a:r>
            <a:rPr lang="en-GB" dirty="0">
              <a:solidFill>
                <a:srgbClr val="000000"/>
              </a:solidFill>
              <a:latin typeface="Avenir Next LT Pro"/>
              <a:cs typeface="Calibri"/>
            </a:rPr>
            <a:t> is an institutional priority at Cambridge (SUMS, 2021). </a:t>
          </a:r>
          <a:endParaRPr lang="en-US" dirty="0">
            <a:latin typeface="Avenir Next LT Pro"/>
          </a:endParaRPr>
        </a:p>
      </dgm:t>
    </dgm:pt>
    <dgm:pt modelId="{10D406A7-227C-4F65-BF84-DCF0BADB6459}" type="parTrans" cxnId="{841B8651-DCD6-4119-98EF-5BD93E289189}">
      <dgm:prSet/>
      <dgm:spPr/>
      <dgm:t>
        <a:bodyPr/>
        <a:lstStyle/>
        <a:p>
          <a:endParaRPr lang="en-US"/>
        </a:p>
      </dgm:t>
    </dgm:pt>
    <dgm:pt modelId="{116FE788-900A-46D4-AFEB-38E3C3A1ACD6}" type="sibTrans" cxnId="{841B8651-DCD6-4119-98EF-5BD93E289189}">
      <dgm:prSet/>
      <dgm:spPr/>
      <dgm:t>
        <a:bodyPr/>
        <a:lstStyle/>
        <a:p>
          <a:endParaRPr lang="en-US"/>
        </a:p>
      </dgm:t>
    </dgm:pt>
    <dgm:pt modelId="{A02BC782-8941-438C-A9EB-B4B11E3E452D}">
      <dgm:prSet/>
      <dgm:spPr/>
      <dgm:t>
        <a:bodyPr/>
        <a:lstStyle/>
        <a:p>
          <a:pPr rtl="0">
            <a:lnSpc>
              <a:spcPct val="100000"/>
            </a:lnSpc>
          </a:pPr>
          <a:r>
            <a:rPr lang="en-GB" dirty="0">
              <a:latin typeface="Avenir Next LT Pro"/>
            </a:rPr>
            <a:t>Doctoral training programmes attentive to </a:t>
          </a:r>
          <a:r>
            <a:rPr lang="en-GB" b="1" dirty="0">
              <a:latin typeface="Avenir Next LT Pro"/>
            </a:rPr>
            <a:t>resilience and self-leadership</a:t>
          </a:r>
          <a:r>
            <a:rPr lang="en-GB" dirty="0">
              <a:latin typeface="Avenir Next LT Pro"/>
            </a:rPr>
            <a:t> can reduce isolation, stress, and boost </a:t>
          </a:r>
          <a:r>
            <a:rPr lang="en-GB" b="0" dirty="0">
              <a:latin typeface="Avenir Next LT Pro"/>
            </a:rPr>
            <a:t>'psychological capital'</a:t>
          </a:r>
          <a:r>
            <a:rPr lang="en-GB" dirty="0">
              <a:latin typeface="Avenir Next LT Pro"/>
            </a:rPr>
            <a:t> (Barry et al., 2019). </a:t>
          </a:r>
          <a:endParaRPr lang="en-US" dirty="0">
            <a:latin typeface="Avenir Next LT Pro"/>
          </a:endParaRPr>
        </a:p>
      </dgm:t>
    </dgm:pt>
    <dgm:pt modelId="{FE454384-5E54-4C5A-9C07-16547EA0657F}" type="parTrans" cxnId="{C19B0CE7-5193-4C31-A084-0F4A466EE8A8}">
      <dgm:prSet/>
      <dgm:spPr/>
      <dgm:t>
        <a:bodyPr/>
        <a:lstStyle/>
        <a:p>
          <a:endParaRPr lang="en-US"/>
        </a:p>
      </dgm:t>
    </dgm:pt>
    <dgm:pt modelId="{4078D538-0008-4FE2-A6CF-B740D2F81DBE}" type="sibTrans" cxnId="{C19B0CE7-5193-4C31-A084-0F4A466EE8A8}">
      <dgm:prSet/>
      <dgm:spPr/>
      <dgm:t>
        <a:bodyPr/>
        <a:lstStyle/>
        <a:p>
          <a:endParaRPr lang="en-US"/>
        </a:p>
      </dgm:t>
    </dgm:pt>
    <dgm:pt modelId="{A07C2E8D-B5D3-4962-BBA2-2DFD1C10115A}">
      <dgm:prSet/>
      <dgm:spPr/>
      <dgm:t>
        <a:bodyPr/>
        <a:lstStyle/>
        <a:p>
          <a:pPr>
            <a:lnSpc>
              <a:spcPct val="100000"/>
            </a:lnSpc>
          </a:pPr>
          <a:r>
            <a:rPr lang="en-GB" dirty="0">
              <a:latin typeface="Avenir Next LT Pro"/>
            </a:rPr>
            <a:t>Mousavi et al. (2018) Minnesota study: </a:t>
          </a:r>
          <a:r>
            <a:rPr lang="en-GB" b="1" dirty="0">
              <a:latin typeface="Avenir Next LT Pro"/>
            </a:rPr>
            <a:t>holistic approach to PG wellbeing and Department culture.</a:t>
          </a:r>
          <a:r>
            <a:rPr lang="en-GB" b="0" dirty="0">
              <a:latin typeface="Avenir Next LT Pro"/>
            </a:rPr>
            <a:t> Incl.</a:t>
          </a:r>
          <a:r>
            <a:rPr lang="en-GB" dirty="0">
              <a:latin typeface="Avenir Next LT Pro"/>
            </a:rPr>
            <a:t> policy, mental health awareness events and initiatives, co-production forums. </a:t>
          </a:r>
          <a:endParaRPr lang="en-US" dirty="0">
            <a:latin typeface="Avenir Next LT Pro"/>
          </a:endParaRPr>
        </a:p>
      </dgm:t>
    </dgm:pt>
    <dgm:pt modelId="{5E9A7012-972C-4E64-BA9C-2873D70F0A26}" type="parTrans" cxnId="{32BF6353-16DC-4C92-88BE-CBBCF7ED0C3F}">
      <dgm:prSet/>
      <dgm:spPr/>
      <dgm:t>
        <a:bodyPr/>
        <a:lstStyle/>
        <a:p>
          <a:endParaRPr lang="en-US"/>
        </a:p>
      </dgm:t>
    </dgm:pt>
    <dgm:pt modelId="{85045D8D-E977-49B8-ACA8-0CA99167304C}" type="sibTrans" cxnId="{32BF6353-16DC-4C92-88BE-CBBCF7ED0C3F}">
      <dgm:prSet/>
      <dgm:spPr/>
      <dgm:t>
        <a:bodyPr/>
        <a:lstStyle/>
        <a:p>
          <a:endParaRPr lang="en-US"/>
        </a:p>
      </dgm:t>
    </dgm:pt>
    <dgm:pt modelId="{64E6CED5-367C-40D9-A41A-3FCA8545A622}" type="pres">
      <dgm:prSet presAssocID="{7E770844-3B2D-4646-84AF-D3310C9EDF18}" presName="root" presStyleCnt="0">
        <dgm:presLayoutVars>
          <dgm:dir/>
          <dgm:resizeHandles val="exact"/>
        </dgm:presLayoutVars>
      </dgm:prSet>
      <dgm:spPr/>
    </dgm:pt>
    <dgm:pt modelId="{4781E62D-F5F0-4012-8398-792D91C44271}" type="pres">
      <dgm:prSet presAssocID="{64392D10-D1D0-47BD-9AF8-BB9A4927D072}" presName="compNode" presStyleCnt="0"/>
      <dgm:spPr/>
    </dgm:pt>
    <dgm:pt modelId="{A8F07ADB-5C68-4535-8CAB-400B53AC180C}" type="pres">
      <dgm:prSet presAssocID="{64392D10-D1D0-47BD-9AF8-BB9A4927D072}" presName="bgRect" presStyleLbl="bgShp" presStyleIdx="0" presStyleCnt="3"/>
      <dgm:spPr/>
    </dgm:pt>
    <dgm:pt modelId="{065D438E-0B16-4501-BFF5-3672B3117A19}" type="pres">
      <dgm:prSet presAssocID="{64392D10-D1D0-47BD-9AF8-BB9A4927D07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with solid fill"/>
        </a:ext>
      </dgm:extLst>
    </dgm:pt>
    <dgm:pt modelId="{4935BBC0-67EF-47B0-844C-1F489155A7B8}" type="pres">
      <dgm:prSet presAssocID="{64392D10-D1D0-47BD-9AF8-BB9A4927D072}" presName="spaceRect" presStyleCnt="0"/>
      <dgm:spPr/>
    </dgm:pt>
    <dgm:pt modelId="{870DD855-CCF8-40AF-A865-70F56FC932C7}" type="pres">
      <dgm:prSet presAssocID="{64392D10-D1D0-47BD-9AF8-BB9A4927D072}" presName="parTx" presStyleLbl="revTx" presStyleIdx="0" presStyleCnt="3">
        <dgm:presLayoutVars>
          <dgm:chMax val="0"/>
          <dgm:chPref val="0"/>
        </dgm:presLayoutVars>
      </dgm:prSet>
      <dgm:spPr/>
    </dgm:pt>
    <dgm:pt modelId="{92E9B3C1-AA72-4984-9754-28C1114D8CDA}" type="pres">
      <dgm:prSet presAssocID="{116FE788-900A-46D4-AFEB-38E3C3A1ACD6}" presName="sibTrans" presStyleCnt="0"/>
      <dgm:spPr/>
    </dgm:pt>
    <dgm:pt modelId="{2D7B5E92-0146-4796-84DC-CA8B8BFBCFA3}" type="pres">
      <dgm:prSet presAssocID="{A02BC782-8941-438C-A9EB-B4B11E3E452D}" presName="compNode" presStyleCnt="0"/>
      <dgm:spPr/>
    </dgm:pt>
    <dgm:pt modelId="{D5DA8ADD-A128-4F67-8886-910F273C3687}" type="pres">
      <dgm:prSet presAssocID="{A02BC782-8941-438C-A9EB-B4B11E3E452D}" presName="bgRect" presStyleLbl="bgShp" presStyleIdx="1" presStyleCnt="3"/>
      <dgm:spPr/>
    </dgm:pt>
    <dgm:pt modelId="{CE753C2E-ABAE-4138-B852-C47E7F7E3A7A}" type="pres">
      <dgm:prSet presAssocID="{A02BC782-8941-438C-A9EB-B4B11E3E452D}"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87DF145-C477-48C8-94C0-D73266E8CF1A}" type="pres">
      <dgm:prSet presAssocID="{A02BC782-8941-438C-A9EB-B4B11E3E452D}" presName="spaceRect" presStyleCnt="0"/>
      <dgm:spPr/>
    </dgm:pt>
    <dgm:pt modelId="{84FF1AAE-5394-4D42-89D5-7E92626852BD}" type="pres">
      <dgm:prSet presAssocID="{A02BC782-8941-438C-A9EB-B4B11E3E452D}" presName="parTx" presStyleLbl="revTx" presStyleIdx="1" presStyleCnt="3">
        <dgm:presLayoutVars>
          <dgm:chMax val="0"/>
          <dgm:chPref val="0"/>
        </dgm:presLayoutVars>
      </dgm:prSet>
      <dgm:spPr/>
    </dgm:pt>
    <dgm:pt modelId="{CBDF1329-9271-4577-B090-F9CD48B16DA4}" type="pres">
      <dgm:prSet presAssocID="{4078D538-0008-4FE2-A6CF-B740D2F81DBE}" presName="sibTrans" presStyleCnt="0"/>
      <dgm:spPr/>
    </dgm:pt>
    <dgm:pt modelId="{FD7CA587-8C37-4286-A9C5-6BD7369B8546}" type="pres">
      <dgm:prSet presAssocID="{A07C2E8D-B5D3-4962-BBA2-2DFD1C10115A}" presName="compNode" presStyleCnt="0"/>
      <dgm:spPr/>
    </dgm:pt>
    <dgm:pt modelId="{7C3CF465-6167-4318-9695-1F8BC6F78101}" type="pres">
      <dgm:prSet presAssocID="{A07C2E8D-B5D3-4962-BBA2-2DFD1C10115A}" presName="bgRect" presStyleLbl="bgShp" presStyleIdx="2" presStyleCnt="3"/>
      <dgm:spPr/>
    </dgm:pt>
    <dgm:pt modelId="{0300FAA4-E2E2-4E4D-B679-31593B0D442D}" type="pres">
      <dgm:prSet presAssocID="{A07C2E8D-B5D3-4962-BBA2-2DFD1C10115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97396957-C856-4826-BDCB-70144DBEAE1D}" type="pres">
      <dgm:prSet presAssocID="{A07C2E8D-B5D3-4962-BBA2-2DFD1C10115A}" presName="spaceRect" presStyleCnt="0"/>
      <dgm:spPr/>
    </dgm:pt>
    <dgm:pt modelId="{89A8FF85-D723-42FC-978B-160DB24C8B02}" type="pres">
      <dgm:prSet presAssocID="{A07C2E8D-B5D3-4962-BBA2-2DFD1C10115A}" presName="parTx" presStyleLbl="revTx" presStyleIdx="2" presStyleCnt="3">
        <dgm:presLayoutVars>
          <dgm:chMax val="0"/>
          <dgm:chPref val="0"/>
        </dgm:presLayoutVars>
      </dgm:prSet>
      <dgm:spPr/>
    </dgm:pt>
  </dgm:ptLst>
  <dgm:cxnLst>
    <dgm:cxn modelId="{50E2D05B-209C-4066-A933-72622DD754C8}" type="presOf" srcId="{A07C2E8D-B5D3-4962-BBA2-2DFD1C10115A}" destId="{89A8FF85-D723-42FC-978B-160DB24C8B02}" srcOrd="0" destOrd="0" presId="urn:microsoft.com/office/officeart/2018/2/layout/IconVerticalSolidList"/>
    <dgm:cxn modelId="{34841963-3B8B-4319-9A35-D0CF9DC823A1}" type="presOf" srcId="{7E770844-3B2D-4646-84AF-D3310C9EDF18}" destId="{64E6CED5-367C-40D9-A41A-3FCA8545A622}" srcOrd="0" destOrd="0" presId="urn:microsoft.com/office/officeart/2018/2/layout/IconVerticalSolidList"/>
    <dgm:cxn modelId="{841B8651-DCD6-4119-98EF-5BD93E289189}" srcId="{7E770844-3B2D-4646-84AF-D3310C9EDF18}" destId="{64392D10-D1D0-47BD-9AF8-BB9A4927D072}" srcOrd="0" destOrd="0" parTransId="{10D406A7-227C-4F65-BF84-DCF0BADB6459}" sibTransId="{116FE788-900A-46D4-AFEB-38E3C3A1ACD6}"/>
    <dgm:cxn modelId="{32BF6353-16DC-4C92-88BE-CBBCF7ED0C3F}" srcId="{7E770844-3B2D-4646-84AF-D3310C9EDF18}" destId="{A07C2E8D-B5D3-4962-BBA2-2DFD1C10115A}" srcOrd="2" destOrd="0" parTransId="{5E9A7012-972C-4E64-BA9C-2873D70F0A26}" sibTransId="{85045D8D-E977-49B8-ACA8-0CA99167304C}"/>
    <dgm:cxn modelId="{697E098B-4EAE-4A3B-ACCE-BCC626CE06A9}" type="presOf" srcId="{A02BC782-8941-438C-A9EB-B4B11E3E452D}" destId="{84FF1AAE-5394-4D42-89D5-7E92626852BD}" srcOrd="0" destOrd="0" presId="urn:microsoft.com/office/officeart/2018/2/layout/IconVerticalSolidList"/>
    <dgm:cxn modelId="{0497C7C1-F9F3-40A5-95F9-31522E6FF34D}" type="presOf" srcId="{64392D10-D1D0-47BD-9AF8-BB9A4927D072}" destId="{870DD855-CCF8-40AF-A865-70F56FC932C7}" srcOrd="0" destOrd="0" presId="urn:microsoft.com/office/officeart/2018/2/layout/IconVerticalSolidList"/>
    <dgm:cxn modelId="{C19B0CE7-5193-4C31-A084-0F4A466EE8A8}" srcId="{7E770844-3B2D-4646-84AF-D3310C9EDF18}" destId="{A02BC782-8941-438C-A9EB-B4B11E3E452D}" srcOrd="1" destOrd="0" parTransId="{FE454384-5E54-4C5A-9C07-16547EA0657F}" sibTransId="{4078D538-0008-4FE2-A6CF-B740D2F81DBE}"/>
    <dgm:cxn modelId="{B5426B62-3890-4DF1-83AC-91256473A377}" type="presParOf" srcId="{64E6CED5-367C-40D9-A41A-3FCA8545A622}" destId="{4781E62D-F5F0-4012-8398-792D91C44271}" srcOrd="0" destOrd="0" presId="urn:microsoft.com/office/officeart/2018/2/layout/IconVerticalSolidList"/>
    <dgm:cxn modelId="{1EC665CE-93F9-4406-8D02-65F60B8A1588}" type="presParOf" srcId="{4781E62D-F5F0-4012-8398-792D91C44271}" destId="{A8F07ADB-5C68-4535-8CAB-400B53AC180C}" srcOrd="0" destOrd="0" presId="urn:microsoft.com/office/officeart/2018/2/layout/IconVerticalSolidList"/>
    <dgm:cxn modelId="{CF6B036C-8619-426B-A09F-DF91496E98BB}" type="presParOf" srcId="{4781E62D-F5F0-4012-8398-792D91C44271}" destId="{065D438E-0B16-4501-BFF5-3672B3117A19}" srcOrd="1" destOrd="0" presId="urn:microsoft.com/office/officeart/2018/2/layout/IconVerticalSolidList"/>
    <dgm:cxn modelId="{EF591E07-2B8E-4472-A7D5-B4EDFB2B590A}" type="presParOf" srcId="{4781E62D-F5F0-4012-8398-792D91C44271}" destId="{4935BBC0-67EF-47B0-844C-1F489155A7B8}" srcOrd="2" destOrd="0" presId="urn:microsoft.com/office/officeart/2018/2/layout/IconVerticalSolidList"/>
    <dgm:cxn modelId="{8E59C058-4800-4ED7-BAED-98A8AB6C2615}" type="presParOf" srcId="{4781E62D-F5F0-4012-8398-792D91C44271}" destId="{870DD855-CCF8-40AF-A865-70F56FC932C7}" srcOrd="3" destOrd="0" presId="urn:microsoft.com/office/officeart/2018/2/layout/IconVerticalSolidList"/>
    <dgm:cxn modelId="{AE4604CA-3D8C-4906-8A9B-3D42E2598185}" type="presParOf" srcId="{64E6CED5-367C-40D9-A41A-3FCA8545A622}" destId="{92E9B3C1-AA72-4984-9754-28C1114D8CDA}" srcOrd="1" destOrd="0" presId="urn:microsoft.com/office/officeart/2018/2/layout/IconVerticalSolidList"/>
    <dgm:cxn modelId="{D0A4C28F-A8E8-40B2-ACD9-36460605A873}" type="presParOf" srcId="{64E6CED5-367C-40D9-A41A-3FCA8545A622}" destId="{2D7B5E92-0146-4796-84DC-CA8B8BFBCFA3}" srcOrd="2" destOrd="0" presId="urn:microsoft.com/office/officeart/2018/2/layout/IconVerticalSolidList"/>
    <dgm:cxn modelId="{B5238988-5336-45D7-8F1B-2E8DF25662A6}" type="presParOf" srcId="{2D7B5E92-0146-4796-84DC-CA8B8BFBCFA3}" destId="{D5DA8ADD-A128-4F67-8886-910F273C3687}" srcOrd="0" destOrd="0" presId="urn:microsoft.com/office/officeart/2018/2/layout/IconVerticalSolidList"/>
    <dgm:cxn modelId="{68948C9C-2DFF-4FAA-A1AC-3E29A3ED7E3D}" type="presParOf" srcId="{2D7B5E92-0146-4796-84DC-CA8B8BFBCFA3}" destId="{CE753C2E-ABAE-4138-B852-C47E7F7E3A7A}" srcOrd="1" destOrd="0" presId="urn:microsoft.com/office/officeart/2018/2/layout/IconVerticalSolidList"/>
    <dgm:cxn modelId="{FD1B80FE-8052-4182-B1ED-3A0A1EB321E7}" type="presParOf" srcId="{2D7B5E92-0146-4796-84DC-CA8B8BFBCFA3}" destId="{A87DF145-C477-48C8-94C0-D73266E8CF1A}" srcOrd="2" destOrd="0" presId="urn:microsoft.com/office/officeart/2018/2/layout/IconVerticalSolidList"/>
    <dgm:cxn modelId="{E3E7B5FC-C5BD-4BF0-8E28-345D9C161CDC}" type="presParOf" srcId="{2D7B5E92-0146-4796-84DC-CA8B8BFBCFA3}" destId="{84FF1AAE-5394-4D42-89D5-7E92626852BD}" srcOrd="3" destOrd="0" presId="urn:microsoft.com/office/officeart/2018/2/layout/IconVerticalSolidList"/>
    <dgm:cxn modelId="{A94AD4E4-5CD2-4172-A958-0AD691E56FD3}" type="presParOf" srcId="{64E6CED5-367C-40D9-A41A-3FCA8545A622}" destId="{CBDF1329-9271-4577-B090-F9CD48B16DA4}" srcOrd="3" destOrd="0" presId="urn:microsoft.com/office/officeart/2018/2/layout/IconVerticalSolidList"/>
    <dgm:cxn modelId="{9288EF54-FBFD-453D-A00C-A25E822DA542}" type="presParOf" srcId="{64E6CED5-367C-40D9-A41A-3FCA8545A622}" destId="{FD7CA587-8C37-4286-A9C5-6BD7369B8546}" srcOrd="4" destOrd="0" presId="urn:microsoft.com/office/officeart/2018/2/layout/IconVerticalSolidList"/>
    <dgm:cxn modelId="{8AA03BFC-93ED-4271-BC1A-1FAB4F219DE2}" type="presParOf" srcId="{FD7CA587-8C37-4286-A9C5-6BD7369B8546}" destId="{7C3CF465-6167-4318-9695-1F8BC6F78101}" srcOrd="0" destOrd="0" presId="urn:microsoft.com/office/officeart/2018/2/layout/IconVerticalSolidList"/>
    <dgm:cxn modelId="{C4F9ACF1-610B-4D25-9CAA-ECBE1B2073D7}" type="presParOf" srcId="{FD7CA587-8C37-4286-A9C5-6BD7369B8546}" destId="{0300FAA4-E2E2-4E4D-B679-31593B0D442D}" srcOrd="1" destOrd="0" presId="urn:microsoft.com/office/officeart/2018/2/layout/IconVerticalSolidList"/>
    <dgm:cxn modelId="{62927C9A-0C7D-4EEF-965B-6A5AB6990F66}" type="presParOf" srcId="{FD7CA587-8C37-4286-A9C5-6BD7369B8546}" destId="{97396957-C856-4826-BDCB-70144DBEAE1D}" srcOrd="2" destOrd="0" presId="urn:microsoft.com/office/officeart/2018/2/layout/IconVerticalSolidList"/>
    <dgm:cxn modelId="{EE95A54F-0CCA-4C67-992D-2BF449DF3BD7}" type="presParOf" srcId="{FD7CA587-8C37-4286-A9C5-6BD7369B8546}" destId="{89A8FF85-D723-42FC-978B-160DB24C8B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39FF41-53B4-4AC4-AFF8-D29D6036A5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B7AD9B-5FB7-4584-BCD9-0CF863EB314B}">
      <dgm:prSet/>
      <dgm:spPr/>
      <dgm:t>
        <a:bodyPr/>
        <a:lstStyle/>
        <a:p>
          <a:pPr>
            <a:lnSpc>
              <a:spcPct val="100000"/>
            </a:lnSpc>
          </a:pPr>
          <a:r>
            <a:rPr lang="en-GB" b="1">
              <a:latin typeface="Avenir Next LT Pro"/>
            </a:rPr>
            <a:t>Knowledge sharing forums</a:t>
          </a:r>
          <a:r>
            <a:rPr lang="en-GB">
              <a:latin typeface="Avenir Next LT Pro"/>
            </a:rPr>
            <a:t>: academic identity, career progression</a:t>
          </a:r>
          <a:endParaRPr lang="en-US">
            <a:latin typeface="Avenir Next LT Pro"/>
          </a:endParaRPr>
        </a:p>
      </dgm:t>
    </dgm:pt>
    <dgm:pt modelId="{D2DFA6E5-0C1F-4CDB-AE04-821D8234E6AB}" type="parTrans" cxnId="{FAB51786-CBB1-4296-8467-F9D2EBF71D55}">
      <dgm:prSet/>
      <dgm:spPr/>
      <dgm:t>
        <a:bodyPr/>
        <a:lstStyle/>
        <a:p>
          <a:endParaRPr lang="en-US"/>
        </a:p>
      </dgm:t>
    </dgm:pt>
    <dgm:pt modelId="{4C7F8CC5-0FF9-49E6-BA1C-C692167B0905}" type="sibTrans" cxnId="{FAB51786-CBB1-4296-8467-F9D2EBF71D55}">
      <dgm:prSet/>
      <dgm:spPr/>
      <dgm:t>
        <a:bodyPr/>
        <a:lstStyle/>
        <a:p>
          <a:endParaRPr lang="en-US"/>
        </a:p>
      </dgm:t>
    </dgm:pt>
    <dgm:pt modelId="{6B6DEEFD-A5F5-4151-AB29-BAF46A542541}">
      <dgm:prSet/>
      <dgm:spPr/>
      <dgm:t>
        <a:bodyPr/>
        <a:lstStyle/>
        <a:p>
          <a:pPr>
            <a:lnSpc>
              <a:spcPct val="100000"/>
            </a:lnSpc>
          </a:pPr>
          <a:r>
            <a:rPr lang="en-GB" b="1">
              <a:latin typeface="Avenir Next LT Pro"/>
            </a:rPr>
            <a:t>Professional skills development training</a:t>
          </a:r>
          <a:r>
            <a:rPr lang="en-GB">
              <a:latin typeface="Avenir Next LT Pro"/>
            </a:rPr>
            <a:t>: standardised and tailored</a:t>
          </a:r>
          <a:endParaRPr lang="en-US">
            <a:latin typeface="Avenir Next LT Pro"/>
          </a:endParaRPr>
        </a:p>
      </dgm:t>
    </dgm:pt>
    <dgm:pt modelId="{7252F65C-F846-4CF2-B639-6B88896B0A06}" type="parTrans" cxnId="{42EE69E7-33DE-4247-BC96-700B6421ABF8}">
      <dgm:prSet/>
      <dgm:spPr/>
      <dgm:t>
        <a:bodyPr/>
        <a:lstStyle/>
        <a:p>
          <a:endParaRPr lang="en-US"/>
        </a:p>
      </dgm:t>
    </dgm:pt>
    <dgm:pt modelId="{EB2DD3F0-9857-4B0D-9CCA-0BFC8AE4030B}" type="sibTrans" cxnId="{42EE69E7-33DE-4247-BC96-700B6421ABF8}">
      <dgm:prSet/>
      <dgm:spPr/>
      <dgm:t>
        <a:bodyPr/>
        <a:lstStyle/>
        <a:p>
          <a:endParaRPr lang="en-US"/>
        </a:p>
      </dgm:t>
    </dgm:pt>
    <dgm:pt modelId="{489BA749-18AD-4F7E-9DC3-B53E65E10024}">
      <dgm:prSet/>
      <dgm:spPr/>
      <dgm:t>
        <a:bodyPr/>
        <a:lstStyle/>
        <a:p>
          <a:pPr>
            <a:lnSpc>
              <a:spcPct val="100000"/>
            </a:lnSpc>
          </a:pPr>
          <a:r>
            <a:rPr lang="en-GB" b="1">
              <a:latin typeface="Avenir Next LT Pro"/>
            </a:rPr>
            <a:t>Peer/staff mentoring</a:t>
          </a:r>
          <a:r>
            <a:rPr lang="en-GB">
              <a:latin typeface="Avenir Next LT Pro"/>
            </a:rPr>
            <a:t>: connection, transitions, perspective</a:t>
          </a:r>
          <a:endParaRPr lang="en-US">
            <a:latin typeface="Avenir Next LT Pro"/>
          </a:endParaRPr>
        </a:p>
      </dgm:t>
    </dgm:pt>
    <dgm:pt modelId="{1A45392E-83CA-4DA3-A70B-5FFDBA69B1BF}" type="parTrans" cxnId="{C9D58F86-E3EE-447B-ABCD-7D4820753B31}">
      <dgm:prSet/>
      <dgm:spPr/>
      <dgm:t>
        <a:bodyPr/>
        <a:lstStyle/>
        <a:p>
          <a:endParaRPr lang="en-US"/>
        </a:p>
      </dgm:t>
    </dgm:pt>
    <dgm:pt modelId="{0E4B8876-A9FB-4D16-8A08-BB54C5CDA99F}" type="sibTrans" cxnId="{C9D58F86-E3EE-447B-ABCD-7D4820753B31}">
      <dgm:prSet/>
      <dgm:spPr/>
      <dgm:t>
        <a:bodyPr/>
        <a:lstStyle/>
        <a:p>
          <a:endParaRPr lang="en-US"/>
        </a:p>
      </dgm:t>
    </dgm:pt>
    <dgm:pt modelId="{81D93FE0-473E-4F7D-92AC-CCEF0B3D1FFE}">
      <dgm:prSet/>
      <dgm:spPr/>
      <dgm:t>
        <a:bodyPr/>
        <a:lstStyle/>
        <a:p>
          <a:pPr>
            <a:lnSpc>
              <a:spcPct val="100000"/>
            </a:lnSpc>
          </a:pPr>
          <a:r>
            <a:rPr lang="en-GB" b="1">
              <a:latin typeface="Avenir Next LT Pro"/>
            </a:rPr>
            <a:t>Coaching</a:t>
          </a:r>
          <a:r>
            <a:rPr lang="en-GB" b="0">
              <a:latin typeface="Avenir Next LT Pro"/>
            </a:rPr>
            <a:t>:</a:t>
          </a:r>
          <a:r>
            <a:rPr lang="en-GB">
              <a:latin typeface="Avenir Next LT Pro"/>
            </a:rPr>
            <a:t> problem solving competencies, reducing anxiousness about research/future</a:t>
          </a:r>
          <a:endParaRPr lang="en-US">
            <a:latin typeface="Avenir Next LT Pro"/>
          </a:endParaRPr>
        </a:p>
      </dgm:t>
    </dgm:pt>
    <dgm:pt modelId="{27B0A4CF-B0F7-4ED4-B629-C318C5E18C55}" type="parTrans" cxnId="{DDA25E6C-F1B2-4799-8823-A9489C338827}">
      <dgm:prSet/>
      <dgm:spPr/>
      <dgm:t>
        <a:bodyPr/>
        <a:lstStyle/>
        <a:p>
          <a:endParaRPr lang="en-US"/>
        </a:p>
      </dgm:t>
    </dgm:pt>
    <dgm:pt modelId="{9C78AF19-DE23-42F6-925F-305A6DD00170}" type="sibTrans" cxnId="{DDA25E6C-F1B2-4799-8823-A9489C338827}">
      <dgm:prSet/>
      <dgm:spPr/>
      <dgm:t>
        <a:bodyPr/>
        <a:lstStyle/>
        <a:p>
          <a:endParaRPr lang="en-US"/>
        </a:p>
      </dgm:t>
    </dgm:pt>
    <dgm:pt modelId="{252FBD35-C509-4464-85EC-52A504207E3A}" type="pres">
      <dgm:prSet presAssocID="{AF39FF41-53B4-4AC4-AFF8-D29D6036A54A}" presName="root" presStyleCnt="0">
        <dgm:presLayoutVars>
          <dgm:dir/>
          <dgm:resizeHandles val="exact"/>
        </dgm:presLayoutVars>
      </dgm:prSet>
      <dgm:spPr/>
    </dgm:pt>
    <dgm:pt modelId="{DA69193C-A38E-44C2-9E3D-99EB412C4A27}" type="pres">
      <dgm:prSet presAssocID="{BEB7AD9B-5FB7-4584-BCD9-0CF863EB314B}" presName="compNode" presStyleCnt="0"/>
      <dgm:spPr/>
    </dgm:pt>
    <dgm:pt modelId="{EB94490F-EE5E-4125-873E-DD5E6FAB74EF}" type="pres">
      <dgm:prSet presAssocID="{BEB7AD9B-5FB7-4584-BCD9-0CF863EB314B}" presName="bgRect" presStyleLbl="bgShp" presStyleIdx="0" presStyleCnt="4"/>
      <dgm:spPr/>
    </dgm:pt>
    <dgm:pt modelId="{DDDF8ED6-4E13-4E65-819A-C94161BD2F90}" type="pres">
      <dgm:prSet presAssocID="{BEB7AD9B-5FB7-4584-BCD9-0CF863EB314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EAC7A1C-5765-499E-BB4D-EC608E51AC66}" type="pres">
      <dgm:prSet presAssocID="{BEB7AD9B-5FB7-4584-BCD9-0CF863EB314B}" presName="spaceRect" presStyleCnt="0"/>
      <dgm:spPr/>
    </dgm:pt>
    <dgm:pt modelId="{E9582143-4893-466E-934B-EEBF246D88CB}" type="pres">
      <dgm:prSet presAssocID="{BEB7AD9B-5FB7-4584-BCD9-0CF863EB314B}" presName="parTx" presStyleLbl="revTx" presStyleIdx="0" presStyleCnt="4">
        <dgm:presLayoutVars>
          <dgm:chMax val="0"/>
          <dgm:chPref val="0"/>
        </dgm:presLayoutVars>
      </dgm:prSet>
      <dgm:spPr/>
    </dgm:pt>
    <dgm:pt modelId="{88C70752-19B0-4164-82C8-A91ABB205168}" type="pres">
      <dgm:prSet presAssocID="{4C7F8CC5-0FF9-49E6-BA1C-C692167B0905}" presName="sibTrans" presStyleCnt="0"/>
      <dgm:spPr/>
    </dgm:pt>
    <dgm:pt modelId="{4DB91539-A3A3-402E-9CAA-44F868FBFD84}" type="pres">
      <dgm:prSet presAssocID="{6B6DEEFD-A5F5-4151-AB29-BAF46A542541}" presName="compNode" presStyleCnt="0"/>
      <dgm:spPr/>
    </dgm:pt>
    <dgm:pt modelId="{291D8630-62EF-49AC-8BDB-52C04CF1A5EB}" type="pres">
      <dgm:prSet presAssocID="{6B6DEEFD-A5F5-4151-AB29-BAF46A542541}" presName="bgRect" presStyleLbl="bgShp" presStyleIdx="1" presStyleCnt="4"/>
      <dgm:spPr/>
    </dgm:pt>
    <dgm:pt modelId="{24B38DE1-1B22-4B23-B425-22A33906A197}" type="pres">
      <dgm:prSet presAssocID="{6B6DEEFD-A5F5-4151-AB29-BAF46A54254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C2EE93D-3160-4FC1-B1B3-DE1BC297917A}" type="pres">
      <dgm:prSet presAssocID="{6B6DEEFD-A5F5-4151-AB29-BAF46A542541}" presName="spaceRect" presStyleCnt="0"/>
      <dgm:spPr/>
    </dgm:pt>
    <dgm:pt modelId="{217D0943-1594-4018-A813-BA2B4041BA9F}" type="pres">
      <dgm:prSet presAssocID="{6B6DEEFD-A5F5-4151-AB29-BAF46A542541}" presName="parTx" presStyleLbl="revTx" presStyleIdx="1" presStyleCnt="4">
        <dgm:presLayoutVars>
          <dgm:chMax val="0"/>
          <dgm:chPref val="0"/>
        </dgm:presLayoutVars>
      </dgm:prSet>
      <dgm:spPr/>
    </dgm:pt>
    <dgm:pt modelId="{1C0976D7-C587-4BD8-9265-9D7E8F57D34F}" type="pres">
      <dgm:prSet presAssocID="{EB2DD3F0-9857-4B0D-9CCA-0BFC8AE4030B}" presName="sibTrans" presStyleCnt="0"/>
      <dgm:spPr/>
    </dgm:pt>
    <dgm:pt modelId="{8107A0B5-5B2F-4C2D-BBA9-03C3F0C1BC2B}" type="pres">
      <dgm:prSet presAssocID="{489BA749-18AD-4F7E-9DC3-B53E65E10024}" presName="compNode" presStyleCnt="0"/>
      <dgm:spPr/>
    </dgm:pt>
    <dgm:pt modelId="{C23C7338-FB72-4A14-ACC5-7BAF1F2E09E5}" type="pres">
      <dgm:prSet presAssocID="{489BA749-18AD-4F7E-9DC3-B53E65E10024}" presName="bgRect" presStyleLbl="bgShp" presStyleIdx="2" presStyleCnt="4"/>
      <dgm:spPr/>
    </dgm:pt>
    <dgm:pt modelId="{230BAA4E-3079-4696-933A-0D087CE8854A}" type="pres">
      <dgm:prSet presAssocID="{489BA749-18AD-4F7E-9DC3-B53E65E1002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00F96906-D2F8-4662-9D61-ADFBB5AF76BA}" type="pres">
      <dgm:prSet presAssocID="{489BA749-18AD-4F7E-9DC3-B53E65E10024}" presName="spaceRect" presStyleCnt="0"/>
      <dgm:spPr/>
    </dgm:pt>
    <dgm:pt modelId="{FE2FC77A-56F4-4AA9-BA96-FA132D7170DD}" type="pres">
      <dgm:prSet presAssocID="{489BA749-18AD-4F7E-9DC3-B53E65E10024}" presName="parTx" presStyleLbl="revTx" presStyleIdx="2" presStyleCnt="4">
        <dgm:presLayoutVars>
          <dgm:chMax val="0"/>
          <dgm:chPref val="0"/>
        </dgm:presLayoutVars>
      </dgm:prSet>
      <dgm:spPr/>
    </dgm:pt>
    <dgm:pt modelId="{421A0A1D-A8A1-4CD7-8FC7-6ADBEC3C0262}" type="pres">
      <dgm:prSet presAssocID="{0E4B8876-A9FB-4D16-8A08-BB54C5CDA99F}" presName="sibTrans" presStyleCnt="0"/>
      <dgm:spPr/>
    </dgm:pt>
    <dgm:pt modelId="{A6CC4249-485C-4B31-A82D-26CA5E6201C4}" type="pres">
      <dgm:prSet presAssocID="{81D93FE0-473E-4F7D-92AC-CCEF0B3D1FFE}" presName="compNode" presStyleCnt="0"/>
      <dgm:spPr/>
    </dgm:pt>
    <dgm:pt modelId="{8E166A32-6416-4D22-B7D0-25395B9284BF}" type="pres">
      <dgm:prSet presAssocID="{81D93FE0-473E-4F7D-92AC-CCEF0B3D1FFE}" presName="bgRect" presStyleLbl="bgShp" presStyleIdx="3" presStyleCnt="4"/>
      <dgm:spPr/>
    </dgm:pt>
    <dgm:pt modelId="{756B3504-B7D1-4488-9AE9-56BD984F7B83}" type="pres">
      <dgm:prSet presAssocID="{81D93FE0-473E-4F7D-92AC-CCEF0B3D1FF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F2E472E4-2BF1-473E-ACA9-4C64BA40FCA7}" type="pres">
      <dgm:prSet presAssocID="{81D93FE0-473E-4F7D-92AC-CCEF0B3D1FFE}" presName="spaceRect" presStyleCnt="0"/>
      <dgm:spPr/>
    </dgm:pt>
    <dgm:pt modelId="{12D18D3B-0C5B-4B85-885F-2E1F91F3741A}" type="pres">
      <dgm:prSet presAssocID="{81D93FE0-473E-4F7D-92AC-CCEF0B3D1FFE}" presName="parTx" presStyleLbl="revTx" presStyleIdx="3" presStyleCnt="4">
        <dgm:presLayoutVars>
          <dgm:chMax val="0"/>
          <dgm:chPref val="0"/>
        </dgm:presLayoutVars>
      </dgm:prSet>
      <dgm:spPr/>
    </dgm:pt>
  </dgm:ptLst>
  <dgm:cxnLst>
    <dgm:cxn modelId="{5C901363-1DE7-4335-B912-61E2A1360E70}" type="presOf" srcId="{AF39FF41-53B4-4AC4-AFF8-D29D6036A54A}" destId="{252FBD35-C509-4464-85EC-52A504207E3A}" srcOrd="0" destOrd="0" presId="urn:microsoft.com/office/officeart/2018/2/layout/IconVerticalSolidList"/>
    <dgm:cxn modelId="{DDA25E6C-F1B2-4799-8823-A9489C338827}" srcId="{AF39FF41-53B4-4AC4-AFF8-D29D6036A54A}" destId="{81D93FE0-473E-4F7D-92AC-CCEF0B3D1FFE}" srcOrd="3" destOrd="0" parTransId="{27B0A4CF-B0F7-4ED4-B629-C318C5E18C55}" sibTransId="{9C78AF19-DE23-42F6-925F-305A6DD00170}"/>
    <dgm:cxn modelId="{F699F67E-BC3B-4FA0-AD3D-5C782A4A1BB0}" type="presOf" srcId="{BEB7AD9B-5FB7-4584-BCD9-0CF863EB314B}" destId="{E9582143-4893-466E-934B-EEBF246D88CB}" srcOrd="0" destOrd="0" presId="urn:microsoft.com/office/officeart/2018/2/layout/IconVerticalSolidList"/>
    <dgm:cxn modelId="{FAB51786-CBB1-4296-8467-F9D2EBF71D55}" srcId="{AF39FF41-53B4-4AC4-AFF8-D29D6036A54A}" destId="{BEB7AD9B-5FB7-4584-BCD9-0CF863EB314B}" srcOrd="0" destOrd="0" parTransId="{D2DFA6E5-0C1F-4CDB-AE04-821D8234E6AB}" sibTransId="{4C7F8CC5-0FF9-49E6-BA1C-C692167B0905}"/>
    <dgm:cxn modelId="{C9D58F86-E3EE-447B-ABCD-7D4820753B31}" srcId="{AF39FF41-53B4-4AC4-AFF8-D29D6036A54A}" destId="{489BA749-18AD-4F7E-9DC3-B53E65E10024}" srcOrd="2" destOrd="0" parTransId="{1A45392E-83CA-4DA3-A70B-5FFDBA69B1BF}" sibTransId="{0E4B8876-A9FB-4D16-8A08-BB54C5CDA99F}"/>
    <dgm:cxn modelId="{66B8988E-EF37-4A4A-ADE1-80036D14BB69}" type="presOf" srcId="{6B6DEEFD-A5F5-4151-AB29-BAF46A542541}" destId="{217D0943-1594-4018-A813-BA2B4041BA9F}" srcOrd="0" destOrd="0" presId="urn:microsoft.com/office/officeart/2018/2/layout/IconVerticalSolidList"/>
    <dgm:cxn modelId="{DB9336B9-93A4-46A1-A71B-AE196F91892D}" type="presOf" srcId="{81D93FE0-473E-4F7D-92AC-CCEF0B3D1FFE}" destId="{12D18D3B-0C5B-4B85-885F-2E1F91F3741A}" srcOrd="0" destOrd="0" presId="urn:microsoft.com/office/officeart/2018/2/layout/IconVerticalSolidList"/>
    <dgm:cxn modelId="{42EE69E7-33DE-4247-BC96-700B6421ABF8}" srcId="{AF39FF41-53B4-4AC4-AFF8-D29D6036A54A}" destId="{6B6DEEFD-A5F5-4151-AB29-BAF46A542541}" srcOrd="1" destOrd="0" parTransId="{7252F65C-F846-4CF2-B639-6B88896B0A06}" sibTransId="{EB2DD3F0-9857-4B0D-9CCA-0BFC8AE4030B}"/>
    <dgm:cxn modelId="{591D41EA-C778-43E9-B55C-4DFEF5EC9481}" type="presOf" srcId="{489BA749-18AD-4F7E-9DC3-B53E65E10024}" destId="{FE2FC77A-56F4-4AA9-BA96-FA132D7170DD}" srcOrd="0" destOrd="0" presId="urn:microsoft.com/office/officeart/2018/2/layout/IconVerticalSolidList"/>
    <dgm:cxn modelId="{5C68A9B8-6B78-4A21-9779-3D2BF6E6067A}" type="presParOf" srcId="{252FBD35-C509-4464-85EC-52A504207E3A}" destId="{DA69193C-A38E-44C2-9E3D-99EB412C4A27}" srcOrd="0" destOrd="0" presId="urn:microsoft.com/office/officeart/2018/2/layout/IconVerticalSolidList"/>
    <dgm:cxn modelId="{044065C0-D52D-4352-9B09-01C478DAA06A}" type="presParOf" srcId="{DA69193C-A38E-44C2-9E3D-99EB412C4A27}" destId="{EB94490F-EE5E-4125-873E-DD5E6FAB74EF}" srcOrd="0" destOrd="0" presId="urn:microsoft.com/office/officeart/2018/2/layout/IconVerticalSolidList"/>
    <dgm:cxn modelId="{B30D3F3F-31DE-4385-BB50-97B30DD72F05}" type="presParOf" srcId="{DA69193C-A38E-44C2-9E3D-99EB412C4A27}" destId="{DDDF8ED6-4E13-4E65-819A-C94161BD2F90}" srcOrd="1" destOrd="0" presId="urn:microsoft.com/office/officeart/2018/2/layout/IconVerticalSolidList"/>
    <dgm:cxn modelId="{FB0B48DB-655A-4F13-97CE-FA746DAE67F1}" type="presParOf" srcId="{DA69193C-A38E-44C2-9E3D-99EB412C4A27}" destId="{FEAC7A1C-5765-499E-BB4D-EC608E51AC66}" srcOrd="2" destOrd="0" presId="urn:microsoft.com/office/officeart/2018/2/layout/IconVerticalSolidList"/>
    <dgm:cxn modelId="{8573BCBC-4730-464C-9251-82C519467056}" type="presParOf" srcId="{DA69193C-A38E-44C2-9E3D-99EB412C4A27}" destId="{E9582143-4893-466E-934B-EEBF246D88CB}" srcOrd="3" destOrd="0" presId="urn:microsoft.com/office/officeart/2018/2/layout/IconVerticalSolidList"/>
    <dgm:cxn modelId="{DD0216AE-3FAB-40D3-A4EB-B382E92C5FF4}" type="presParOf" srcId="{252FBD35-C509-4464-85EC-52A504207E3A}" destId="{88C70752-19B0-4164-82C8-A91ABB205168}" srcOrd="1" destOrd="0" presId="urn:microsoft.com/office/officeart/2018/2/layout/IconVerticalSolidList"/>
    <dgm:cxn modelId="{056CF63C-62E7-4D3F-856F-C29F5BE6E735}" type="presParOf" srcId="{252FBD35-C509-4464-85EC-52A504207E3A}" destId="{4DB91539-A3A3-402E-9CAA-44F868FBFD84}" srcOrd="2" destOrd="0" presId="urn:microsoft.com/office/officeart/2018/2/layout/IconVerticalSolidList"/>
    <dgm:cxn modelId="{E6BAC63E-FE6B-4FF5-9688-31CF68D46B56}" type="presParOf" srcId="{4DB91539-A3A3-402E-9CAA-44F868FBFD84}" destId="{291D8630-62EF-49AC-8BDB-52C04CF1A5EB}" srcOrd="0" destOrd="0" presId="urn:microsoft.com/office/officeart/2018/2/layout/IconVerticalSolidList"/>
    <dgm:cxn modelId="{00C0B541-E9BF-41B2-A5BC-9AD82421578A}" type="presParOf" srcId="{4DB91539-A3A3-402E-9CAA-44F868FBFD84}" destId="{24B38DE1-1B22-4B23-B425-22A33906A197}" srcOrd="1" destOrd="0" presId="urn:microsoft.com/office/officeart/2018/2/layout/IconVerticalSolidList"/>
    <dgm:cxn modelId="{700A6609-735B-4960-B979-7E8A50ADD687}" type="presParOf" srcId="{4DB91539-A3A3-402E-9CAA-44F868FBFD84}" destId="{2C2EE93D-3160-4FC1-B1B3-DE1BC297917A}" srcOrd="2" destOrd="0" presId="urn:microsoft.com/office/officeart/2018/2/layout/IconVerticalSolidList"/>
    <dgm:cxn modelId="{C5F3B5C5-188F-4612-8491-57CF50AB4C29}" type="presParOf" srcId="{4DB91539-A3A3-402E-9CAA-44F868FBFD84}" destId="{217D0943-1594-4018-A813-BA2B4041BA9F}" srcOrd="3" destOrd="0" presId="urn:microsoft.com/office/officeart/2018/2/layout/IconVerticalSolidList"/>
    <dgm:cxn modelId="{811708EE-432C-4863-B764-C0AB02C6F5A1}" type="presParOf" srcId="{252FBD35-C509-4464-85EC-52A504207E3A}" destId="{1C0976D7-C587-4BD8-9265-9D7E8F57D34F}" srcOrd="3" destOrd="0" presId="urn:microsoft.com/office/officeart/2018/2/layout/IconVerticalSolidList"/>
    <dgm:cxn modelId="{0C496F4A-CF60-46D2-AABE-AED12E816BE7}" type="presParOf" srcId="{252FBD35-C509-4464-85EC-52A504207E3A}" destId="{8107A0B5-5B2F-4C2D-BBA9-03C3F0C1BC2B}" srcOrd="4" destOrd="0" presId="urn:microsoft.com/office/officeart/2018/2/layout/IconVerticalSolidList"/>
    <dgm:cxn modelId="{41EBEBA5-8D32-4106-A4D4-97BCACF5287A}" type="presParOf" srcId="{8107A0B5-5B2F-4C2D-BBA9-03C3F0C1BC2B}" destId="{C23C7338-FB72-4A14-ACC5-7BAF1F2E09E5}" srcOrd="0" destOrd="0" presId="urn:microsoft.com/office/officeart/2018/2/layout/IconVerticalSolidList"/>
    <dgm:cxn modelId="{8FF95D07-6251-4756-BB5D-6F1DC349345B}" type="presParOf" srcId="{8107A0B5-5B2F-4C2D-BBA9-03C3F0C1BC2B}" destId="{230BAA4E-3079-4696-933A-0D087CE8854A}" srcOrd="1" destOrd="0" presId="urn:microsoft.com/office/officeart/2018/2/layout/IconVerticalSolidList"/>
    <dgm:cxn modelId="{BFF8F029-664E-4FB4-A96F-49A3A6E1A29C}" type="presParOf" srcId="{8107A0B5-5B2F-4C2D-BBA9-03C3F0C1BC2B}" destId="{00F96906-D2F8-4662-9D61-ADFBB5AF76BA}" srcOrd="2" destOrd="0" presId="urn:microsoft.com/office/officeart/2018/2/layout/IconVerticalSolidList"/>
    <dgm:cxn modelId="{D0BA205E-71F4-48D6-9AE6-0E91C9A866A4}" type="presParOf" srcId="{8107A0B5-5B2F-4C2D-BBA9-03C3F0C1BC2B}" destId="{FE2FC77A-56F4-4AA9-BA96-FA132D7170DD}" srcOrd="3" destOrd="0" presId="urn:microsoft.com/office/officeart/2018/2/layout/IconVerticalSolidList"/>
    <dgm:cxn modelId="{5B4DDA7C-BA94-489A-8D41-4957AB7C5130}" type="presParOf" srcId="{252FBD35-C509-4464-85EC-52A504207E3A}" destId="{421A0A1D-A8A1-4CD7-8FC7-6ADBEC3C0262}" srcOrd="5" destOrd="0" presId="urn:microsoft.com/office/officeart/2018/2/layout/IconVerticalSolidList"/>
    <dgm:cxn modelId="{D7387F13-DE75-47D3-89D6-69B35CD591C7}" type="presParOf" srcId="{252FBD35-C509-4464-85EC-52A504207E3A}" destId="{A6CC4249-485C-4B31-A82D-26CA5E6201C4}" srcOrd="6" destOrd="0" presId="urn:microsoft.com/office/officeart/2018/2/layout/IconVerticalSolidList"/>
    <dgm:cxn modelId="{79582610-8730-4D97-AB02-795F0009ACC1}" type="presParOf" srcId="{A6CC4249-485C-4B31-A82D-26CA5E6201C4}" destId="{8E166A32-6416-4D22-B7D0-25395B9284BF}" srcOrd="0" destOrd="0" presId="urn:microsoft.com/office/officeart/2018/2/layout/IconVerticalSolidList"/>
    <dgm:cxn modelId="{AFD2BE87-970F-49F6-AA76-EA528AC11E00}" type="presParOf" srcId="{A6CC4249-485C-4B31-A82D-26CA5E6201C4}" destId="{756B3504-B7D1-4488-9AE9-56BD984F7B83}" srcOrd="1" destOrd="0" presId="urn:microsoft.com/office/officeart/2018/2/layout/IconVerticalSolidList"/>
    <dgm:cxn modelId="{8D04DF9C-C147-4C04-BE80-266CD746E1C6}" type="presParOf" srcId="{A6CC4249-485C-4B31-A82D-26CA5E6201C4}" destId="{F2E472E4-2BF1-473E-ACA9-4C64BA40FCA7}" srcOrd="2" destOrd="0" presId="urn:microsoft.com/office/officeart/2018/2/layout/IconVerticalSolidList"/>
    <dgm:cxn modelId="{D3AD2C5F-68B5-4448-87BB-C3AB5E1EBE93}" type="presParOf" srcId="{A6CC4249-485C-4B31-A82D-26CA5E6201C4}" destId="{12D18D3B-0C5B-4B85-885F-2E1F91F374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4F212-39B5-4E98-9112-52B73FFCC8F8}">
      <dsp:nvSpPr>
        <dsp:cNvPr id="0" name=""/>
        <dsp:cNvSpPr/>
      </dsp:nvSpPr>
      <dsp:spPr>
        <a:xfrm>
          <a:off x="0" y="2425"/>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A3AFE-46C9-4AAE-94BE-57F457759B42}">
      <dsp:nvSpPr>
        <dsp:cNvPr id="0" name=""/>
        <dsp:cNvSpPr/>
      </dsp:nvSpPr>
      <dsp:spPr>
        <a:xfrm>
          <a:off x="371836" y="278997"/>
          <a:ext cx="676066" cy="676066"/>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651CCC-C7BE-4514-85A7-D4869855A06E}">
      <dsp:nvSpPr>
        <dsp:cNvPr id="0" name=""/>
        <dsp:cNvSpPr/>
      </dsp:nvSpPr>
      <dsp:spPr>
        <a:xfrm>
          <a:off x="1419739" y="2425"/>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rtl="0">
            <a:lnSpc>
              <a:spcPct val="100000"/>
            </a:lnSpc>
            <a:spcBef>
              <a:spcPct val="0"/>
            </a:spcBef>
            <a:spcAft>
              <a:spcPct val="35000"/>
            </a:spcAft>
            <a:buNone/>
          </a:pPr>
          <a:r>
            <a:rPr lang="en-GB" sz="2200" kern="1200"/>
            <a:t>Student Mental Health</a:t>
          </a:r>
          <a:r>
            <a:rPr lang="en-GB" sz="2200" kern="1200">
              <a:latin typeface="Avenir Next LT Pro"/>
            </a:rPr>
            <a:t> Contexts &amp; Cambridge’s developments</a:t>
          </a:r>
          <a:endParaRPr lang="en-US" sz="2200" kern="1200"/>
        </a:p>
      </dsp:txBody>
      <dsp:txXfrm>
        <a:off x="1419739" y="2425"/>
        <a:ext cx="5584037" cy="1229211"/>
      </dsp:txXfrm>
    </dsp:sp>
    <dsp:sp modelId="{3CCB082C-11D8-4FF5-9159-DF91E729A473}">
      <dsp:nvSpPr>
        <dsp:cNvPr id="0" name=""/>
        <dsp:cNvSpPr/>
      </dsp:nvSpPr>
      <dsp:spPr>
        <a:xfrm>
          <a:off x="0" y="1538939"/>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041F0-308A-43E1-97C3-BDFD958A3F40}">
      <dsp:nvSpPr>
        <dsp:cNvPr id="0" name=""/>
        <dsp:cNvSpPr/>
      </dsp:nvSpPr>
      <dsp:spPr>
        <a:xfrm>
          <a:off x="371836" y="1815512"/>
          <a:ext cx="676066" cy="676066"/>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70DB5-D41F-4747-A0DC-950E63249162}">
      <dsp:nvSpPr>
        <dsp:cNvPr id="0" name=""/>
        <dsp:cNvSpPr/>
      </dsp:nvSpPr>
      <dsp:spPr>
        <a:xfrm>
          <a:off x="1419739" y="1538939"/>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rtl="0">
            <a:lnSpc>
              <a:spcPct val="100000"/>
            </a:lnSpc>
            <a:spcBef>
              <a:spcPct val="0"/>
            </a:spcBef>
            <a:spcAft>
              <a:spcPct val="35000"/>
            </a:spcAft>
            <a:buNone/>
          </a:pPr>
          <a:r>
            <a:rPr lang="en-GB" sz="2200" kern="1200">
              <a:latin typeface="Avenir Next LT Pro"/>
            </a:rPr>
            <a:t>Understanding and Improving PGT Wellbeing</a:t>
          </a:r>
          <a:endParaRPr lang="en-US" sz="2200" kern="1200"/>
        </a:p>
      </dsp:txBody>
      <dsp:txXfrm>
        <a:off x="1419739" y="1538939"/>
        <a:ext cx="5584037" cy="1229211"/>
      </dsp:txXfrm>
    </dsp:sp>
    <dsp:sp modelId="{4F2A0E4F-C749-44C0-B8AD-D7C7C8DA36FD}">
      <dsp:nvSpPr>
        <dsp:cNvPr id="0" name=""/>
        <dsp:cNvSpPr/>
      </dsp:nvSpPr>
      <dsp:spPr>
        <a:xfrm>
          <a:off x="0" y="3075453"/>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092B4-D93B-46A3-AE8B-CBDA2867ECA4}">
      <dsp:nvSpPr>
        <dsp:cNvPr id="0" name=""/>
        <dsp:cNvSpPr/>
      </dsp:nvSpPr>
      <dsp:spPr>
        <a:xfrm>
          <a:off x="371836" y="3352026"/>
          <a:ext cx="676066" cy="676066"/>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ADFC8-470D-419A-9052-CAA4BC072DB8}">
      <dsp:nvSpPr>
        <dsp:cNvPr id="0" name=""/>
        <dsp:cNvSpPr/>
      </dsp:nvSpPr>
      <dsp:spPr>
        <a:xfrm>
          <a:off x="1419739" y="3075453"/>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rtl="0">
            <a:lnSpc>
              <a:spcPct val="100000"/>
            </a:lnSpc>
            <a:spcBef>
              <a:spcPct val="0"/>
            </a:spcBef>
            <a:spcAft>
              <a:spcPct val="35000"/>
            </a:spcAft>
            <a:buNone/>
          </a:pPr>
          <a:r>
            <a:rPr lang="en-GB" sz="2200" kern="1200">
              <a:latin typeface="Avenir Next LT Pro"/>
            </a:rPr>
            <a:t>PGR Wellbeing: Research</a:t>
          </a:r>
          <a:r>
            <a:rPr lang="en-GB" sz="2200" kern="1200"/>
            <a:t> </a:t>
          </a:r>
          <a:r>
            <a:rPr lang="en-GB" sz="2200" kern="1200">
              <a:latin typeface="Avenir Next LT Pro"/>
            </a:rPr>
            <a:t>and</a:t>
          </a:r>
          <a:r>
            <a:rPr lang="en-GB" sz="2200" kern="1200"/>
            <a:t> </a:t>
          </a:r>
          <a:r>
            <a:rPr lang="en-GB" sz="2200" kern="1200">
              <a:latin typeface="Avenir Next LT Pro"/>
            </a:rPr>
            <a:t>Recommendations</a:t>
          </a:r>
          <a:r>
            <a:rPr lang="en-US" sz="2200" kern="1200"/>
            <a:t> </a:t>
          </a:r>
          <a:r>
            <a:rPr lang="en-GB" sz="2200" kern="1200"/>
            <a:t> </a:t>
          </a:r>
          <a:endParaRPr lang="en-US" sz="2200" kern="1200"/>
        </a:p>
      </dsp:txBody>
      <dsp:txXfrm>
        <a:off x="1419739" y="3075453"/>
        <a:ext cx="5584037" cy="1229211"/>
      </dsp:txXfrm>
    </dsp:sp>
    <dsp:sp modelId="{7284E74A-09B2-4CF2-A5B2-E6F479603C4B}">
      <dsp:nvSpPr>
        <dsp:cNvPr id="0" name=""/>
        <dsp:cNvSpPr/>
      </dsp:nvSpPr>
      <dsp:spPr>
        <a:xfrm>
          <a:off x="0" y="4611968"/>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98999-6187-498E-9758-E3EBB5482A6E}">
      <dsp:nvSpPr>
        <dsp:cNvPr id="0" name=""/>
        <dsp:cNvSpPr/>
      </dsp:nvSpPr>
      <dsp:spPr>
        <a:xfrm>
          <a:off x="371836" y="4888540"/>
          <a:ext cx="676066" cy="67606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7F14AF-5B87-4E6F-8E9D-A6D070C7A2DE}">
      <dsp:nvSpPr>
        <dsp:cNvPr id="0" name=""/>
        <dsp:cNvSpPr/>
      </dsp:nvSpPr>
      <dsp:spPr>
        <a:xfrm>
          <a:off x="1419739" y="4611968"/>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GB" sz="2200" kern="1200"/>
            <a:t>Reflections for discussion</a:t>
          </a:r>
          <a:endParaRPr lang="en-US" sz="2200" kern="1200"/>
        </a:p>
      </dsp:txBody>
      <dsp:txXfrm>
        <a:off x="1419739" y="4611968"/>
        <a:ext cx="5584037" cy="12292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8A8C9-96A7-4A22-8B95-96BFCD890FB7}">
      <dsp:nvSpPr>
        <dsp:cNvPr id="0" name=""/>
        <dsp:cNvSpPr/>
      </dsp:nvSpPr>
      <dsp:spPr>
        <a:xfrm>
          <a:off x="690515" y="898823"/>
          <a:ext cx="2024437" cy="2024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9E8F76-9B54-4D23-A3F0-5CF1459514CB}">
      <dsp:nvSpPr>
        <dsp:cNvPr id="0" name=""/>
        <dsp:cNvSpPr/>
      </dsp:nvSpPr>
      <dsp:spPr>
        <a:xfrm>
          <a:off x="1121953" y="1330261"/>
          <a:ext cx="1161562" cy="1161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8BFE16-9AFC-4984-A263-44D6E50E8353}">
      <dsp:nvSpPr>
        <dsp:cNvPr id="0" name=""/>
        <dsp:cNvSpPr/>
      </dsp:nvSpPr>
      <dsp:spPr>
        <a:xfrm>
          <a:off x="43359" y="3553824"/>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GB" sz="1100" b="1" kern="1200" dirty="0"/>
            <a:t>Individual-level:</a:t>
          </a:r>
          <a:r>
            <a:rPr lang="en-GB" sz="1100" kern="1200" dirty="0">
              <a:latin typeface="Avenir Next LT Pro"/>
            </a:rPr>
            <a:t> student engagement,</a:t>
          </a:r>
          <a:r>
            <a:rPr lang="en-GB" sz="1100" kern="1200" dirty="0"/>
            <a:t> </a:t>
          </a:r>
          <a:r>
            <a:rPr lang="en-GB" sz="1100" kern="1200" dirty="0">
              <a:latin typeface="Avenir Next LT Pro"/>
            </a:rPr>
            <a:t>supervisor's capacity for new approaches.</a:t>
          </a:r>
          <a:r>
            <a:rPr lang="en-GB" sz="1100" kern="1200" dirty="0"/>
            <a:t> </a:t>
          </a:r>
          <a:endParaRPr lang="en-US" sz="1100" kern="1200" dirty="0">
            <a:latin typeface="Avenir Next LT Pro"/>
          </a:endParaRPr>
        </a:p>
      </dsp:txBody>
      <dsp:txXfrm>
        <a:off x="43359" y="3553824"/>
        <a:ext cx="3318750" cy="720000"/>
      </dsp:txXfrm>
    </dsp:sp>
    <dsp:sp modelId="{8D613ED2-C1A3-4E9C-9FA2-01B8CBD92911}">
      <dsp:nvSpPr>
        <dsp:cNvPr id="0" name=""/>
        <dsp:cNvSpPr/>
      </dsp:nvSpPr>
      <dsp:spPr>
        <a:xfrm>
          <a:off x="4590046" y="898823"/>
          <a:ext cx="2024437" cy="2024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4E9FD-5BE6-4150-B899-AFD149462FF1}">
      <dsp:nvSpPr>
        <dsp:cNvPr id="0" name=""/>
        <dsp:cNvSpPr/>
      </dsp:nvSpPr>
      <dsp:spPr>
        <a:xfrm>
          <a:off x="5021484" y="1330261"/>
          <a:ext cx="1161562" cy="1161562"/>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A3AD9-C6C6-4556-9F07-C1C62A8BD51E}">
      <dsp:nvSpPr>
        <dsp:cNvPr id="0" name=""/>
        <dsp:cNvSpPr/>
      </dsp:nvSpPr>
      <dsp:spPr>
        <a:xfrm>
          <a:off x="3942890" y="3553824"/>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GB" sz="1100" b="1" kern="1200" dirty="0"/>
            <a:t>Organisational-level:</a:t>
          </a:r>
          <a:r>
            <a:rPr lang="en-GB" sz="1100" kern="1200" dirty="0"/>
            <a:t> </a:t>
          </a:r>
          <a:r>
            <a:rPr lang="en-GB" sz="1100" kern="1200" dirty="0">
              <a:latin typeface="Avenir Next LT Pro"/>
            </a:rPr>
            <a:t>Time, Resources, culture.</a:t>
          </a:r>
          <a:r>
            <a:rPr lang="en-GB" sz="1100" kern="1200" dirty="0"/>
            <a:t> </a:t>
          </a:r>
          <a:endParaRPr lang="en-US" sz="1100" kern="1200" dirty="0"/>
        </a:p>
      </dsp:txBody>
      <dsp:txXfrm>
        <a:off x="3942890" y="3553824"/>
        <a:ext cx="3318750" cy="720000"/>
      </dsp:txXfrm>
    </dsp:sp>
    <dsp:sp modelId="{73FEEF30-4B22-4EB7-BD7F-11D91542FB58}">
      <dsp:nvSpPr>
        <dsp:cNvPr id="0" name=""/>
        <dsp:cNvSpPr/>
      </dsp:nvSpPr>
      <dsp:spPr>
        <a:xfrm>
          <a:off x="8489578" y="898823"/>
          <a:ext cx="2024437" cy="2024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914F3-97CB-4137-A588-02DFFB0C612B}">
      <dsp:nvSpPr>
        <dsp:cNvPr id="0" name=""/>
        <dsp:cNvSpPr/>
      </dsp:nvSpPr>
      <dsp:spPr>
        <a:xfrm>
          <a:off x="8921015" y="1330261"/>
          <a:ext cx="1161562" cy="1161562"/>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6BF3D2-4307-459D-88A5-6D4D884506E5}">
      <dsp:nvSpPr>
        <dsp:cNvPr id="0" name=""/>
        <dsp:cNvSpPr/>
      </dsp:nvSpPr>
      <dsp:spPr>
        <a:xfrm>
          <a:off x="7842421" y="3553824"/>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GB" sz="1100" b="1" kern="1200" dirty="0"/>
            <a:t>Social and political context</a:t>
          </a:r>
          <a:r>
            <a:rPr lang="en-GB" sz="1100" kern="1200" dirty="0"/>
            <a:t>:</a:t>
          </a:r>
          <a:r>
            <a:rPr lang="en-GB" sz="1100" kern="1200" dirty="0">
              <a:latin typeface="Avenir Next LT Pro"/>
            </a:rPr>
            <a:t> PGR wellbeing exists within HE's working practices and wider labour market conditions.</a:t>
          </a:r>
          <a:endParaRPr lang="en-GB" sz="1100" kern="1200" dirty="0"/>
        </a:p>
      </dsp:txBody>
      <dsp:txXfrm>
        <a:off x="7842421" y="3553824"/>
        <a:ext cx="33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CCAD0-80B1-4EF9-B885-D317F73A9E57}">
      <dsp:nvSpPr>
        <dsp:cNvPr id="0" name=""/>
        <dsp:cNvSpPr/>
      </dsp:nvSpPr>
      <dsp:spPr>
        <a:xfrm>
          <a:off x="452933" y="934374"/>
          <a:ext cx="940721" cy="9407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E9C2C-4000-454E-94F4-4F13955D9BA8}">
      <dsp:nvSpPr>
        <dsp:cNvPr id="0" name=""/>
        <dsp:cNvSpPr/>
      </dsp:nvSpPr>
      <dsp:spPr>
        <a:xfrm>
          <a:off x="650484" y="1131926"/>
          <a:ext cx="545618" cy="545618"/>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BD622C-7A24-4599-BB7E-7842D8B9B92B}">
      <dsp:nvSpPr>
        <dsp:cNvPr id="0" name=""/>
        <dsp:cNvSpPr/>
      </dsp:nvSpPr>
      <dsp:spPr>
        <a:xfrm>
          <a:off x="1595238" y="934374"/>
          <a:ext cx="2217415" cy="94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GB" sz="1500" kern="1200">
              <a:latin typeface="Avenir Next LT Pro"/>
            </a:rPr>
            <a:t>Increased</a:t>
          </a:r>
          <a:r>
            <a:rPr lang="en-GB" sz="1500" kern="1200"/>
            <a:t> student mental health reporting in the past decade (</a:t>
          </a:r>
          <a:r>
            <a:rPr lang="en-GB" sz="1500" kern="1200" err="1">
              <a:latin typeface="Avenir Next LT Pro"/>
            </a:rPr>
            <a:t>OfS</a:t>
          </a:r>
          <a:r>
            <a:rPr lang="en-GB" sz="1500" kern="1200"/>
            <a:t>)</a:t>
          </a:r>
          <a:endParaRPr lang="en-US" sz="1500" kern="1200"/>
        </a:p>
      </dsp:txBody>
      <dsp:txXfrm>
        <a:off x="1595238" y="934374"/>
        <a:ext cx="2217415" cy="940721"/>
      </dsp:txXfrm>
    </dsp:sp>
    <dsp:sp modelId="{81403279-3C28-4284-80D7-3B29655B80B9}">
      <dsp:nvSpPr>
        <dsp:cNvPr id="0" name=""/>
        <dsp:cNvSpPr/>
      </dsp:nvSpPr>
      <dsp:spPr>
        <a:xfrm>
          <a:off x="4199021" y="934374"/>
          <a:ext cx="940721" cy="94072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AD6FB-1FCC-435D-8927-26A5F1C5AC30}">
      <dsp:nvSpPr>
        <dsp:cNvPr id="0" name=""/>
        <dsp:cNvSpPr/>
      </dsp:nvSpPr>
      <dsp:spPr>
        <a:xfrm>
          <a:off x="4396572" y="1131926"/>
          <a:ext cx="545618" cy="5456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04DBF-9D16-43E9-92FB-907EAB62D8B1}">
      <dsp:nvSpPr>
        <dsp:cNvPr id="0" name=""/>
        <dsp:cNvSpPr/>
      </dsp:nvSpPr>
      <dsp:spPr>
        <a:xfrm>
          <a:off x="5341326" y="934374"/>
          <a:ext cx="2217415" cy="94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GB" sz="1500" kern="1200"/>
            <a:t>NHS pressures</a:t>
          </a:r>
          <a:r>
            <a:rPr lang="en-GB" sz="1500" kern="1200">
              <a:latin typeface="Avenir Next LT Pro"/>
            </a:rPr>
            <a:t>, waitlists </a:t>
          </a:r>
          <a:r>
            <a:rPr lang="en-GB" sz="1500" kern="1200"/>
            <a:t>and thresholds</a:t>
          </a:r>
          <a:endParaRPr lang="en-US" sz="1500" kern="1200"/>
        </a:p>
      </dsp:txBody>
      <dsp:txXfrm>
        <a:off x="5341326" y="934374"/>
        <a:ext cx="2217415" cy="940721"/>
      </dsp:txXfrm>
    </dsp:sp>
    <dsp:sp modelId="{B9958E38-954A-45B4-A906-0E223A316822}">
      <dsp:nvSpPr>
        <dsp:cNvPr id="0" name=""/>
        <dsp:cNvSpPr/>
      </dsp:nvSpPr>
      <dsp:spPr>
        <a:xfrm>
          <a:off x="7945109" y="934374"/>
          <a:ext cx="940721" cy="94072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3E519-23AA-45FB-94C9-D9DE3DB1A598}">
      <dsp:nvSpPr>
        <dsp:cNvPr id="0" name=""/>
        <dsp:cNvSpPr/>
      </dsp:nvSpPr>
      <dsp:spPr>
        <a:xfrm>
          <a:off x="8142661" y="1131926"/>
          <a:ext cx="545618" cy="54561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8B8CE-75FF-48A6-B797-D2B261994191}">
      <dsp:nvSpPr>
        <dsp:cNvPr id="0" name=""/>
        <dsp:cNvSpPr/>
      </dsp:nvSpPr>
      <dsp:spPr>
        <a:xfrm>
          <a:off x="9087414" y="934374"/>
          <a:ext cx="2217415" cy="94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Scrutiny on Universities (Duty of Care)</a:t>
          </a:r>
          <a:endParaRPr lang="en-US" sz="1500" kern="1200"/>
        </a:p>
      </dsp:txBody>
      <dsp:txXfrm>
        <a:off x="9087414" y="934374"/>
        <a:ext cx="2217415" cy="940721"/>
      </dsp:txXfrm>
    </dsp:sp>
    <dsp:sp modelId="{248A49D3-2B2D-4308-869D-C77B33DF2019}">
      <dsp:nvSpPr>
        <dsp:cNvPr id="0" name=""/>
        <dsp:cNvSpPr/>
      </dsp:nvSpPr>
      <dsp:spPr>
        <a:xfrm>
          <a:off x="452933" y="2643208"/>
          <a:ext cx="940721" cy="9407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6670A-3044-48A8-B033-B5EC8158C478}">
      <dsp:nvSpPr>
        <dsp:cNvPr id="0" name=""/>
        <dsp:cNvSpPr/>
      </dsp:nvSpPr>
      <dsp:spPr>
        <a:xfrm>
          <a:off x="650484" y="2840759"/>
          <a:ext cx="545618" cy="54561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70E74-1AC4-42FA-83E8-EC3708FD806B}">
      <dsp:nvSpPr>
        <dsp:cNvPr id="0" name=""/>
        <dsp:cNvSpPr/>
      </dsp:nvSpPr>
      <dsp:spPr>
        <a:xfrm>
          <a:off x="1595238" y="2643208"/>
          <a:ext cx="2217415" cy="94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Suicide-Safer Universities (UUK)</a:t>
          </a:r>
          <a:endParaRPr lang="en-US" sz="1500" kern="1200"/>
        </a:p>
      </dsp:txBody>
      <dsp:txXfrm>
        <a:off x="1595238" y="2643208"/>
        <a:ext cx="2217415" cy="940721"/>
      </dsp:txXfrm>
    </dsp:sp>
    <dsp:sp modelId="{D2215461-C8B4-481F-A7AD-C2F535489794}">
      <dsp:nvSpPr>
        <dsp:cNvPr id="0" name=""/>
        <dsp:cNvSpPr/>
      </dsp:nvSpPr>
      <dsp:spPr>
        <a:xfrm>
          <a:off x="4199021" y="2643208"/>
          <a:ext cx="940721" cy="94072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86CBB-980A-4FB4-AEB3-CF5AB5F36A35}">
      <dsp:nvSpPr>
        <dsp:cNvPr id="0" name=""/>
        <dsp:cNvSpPr/>
      </dsp:nvSpPr>
      <dsp:spPr>
        <a:xfrm>
          <a:off x="4396572" y="2840759"/>
          <a:ext cx="545618" cy="545618"/>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937C2C-FA0F-4C3F-B71F-A7AC39DEAC1C}">
      <dsp:nvSpPr>
        <dsp:cNvPr id="0" name=""/>
        <dsp:cNvSpPr/>
      </dsp:nvSpPr>
      <dsp:spPr>
        <a:xfrm>
          <a:off x="5341326" y="2643208"/>
          <a:ext cx="2217415" cy="94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University Mental Health Charter (Student Minds)</a:t>
          </a:r>
          <a:endParaRPr lang="en-US" sz="1500" kern="1200"/>
        </a:p>
      </dsp:txBody>
      <dsp:txXfrm>
        <a:off x="5341326" y="2643208"/>
        <a:ext cx="2217415" cy="940721"/>
      </dsp:txXfrm>
    </dsp:sp>
    <dsp:sp modelId="{41EC4F9A-C8F2-420D-ACD1-B02D3F3972D5}">
      <dsp:nvSpPr>
        <dsp:cNvPr id="0" name=""/>
        <dsp:cNvSpPr/>
      </dsp:nvSpPr>
      <dsp:spPr>
        <a:xfrm>
          <a:off x="7945109" y="2643208"/>
          <a:ext cx="940721" cy="9407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F3ADD-9632-49FC-8E2F-4A312E80D8D8}">
      <dsp:nvSpPr>
        <dsp:cNvPr id="0" name=""/>
        <dsp:cNvSpPr/>
      </dsp:nvSpPr>
      <dsp:spPr>
        <a:xfrm>
          <a:off x="8142661" y="2840759"/>
          <a:ext cx="545618" cy="545618"/>
        </a:xfrm>
        <a:prstGeom prst="rect">
          <a:avLst/>
        </a:prstGeom>
        <a:blipFill>
          <a:blip xmlns:r="http://schemas.openxmlformats.org/officeDocument/2006/relationships"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0D7B2C-186B-4B21-B3E3-A2E91D6801AD}">
      <dsp:nvSpPr>
        <dsp:cNvPr id="0" name=""/>
        <dsp:cNvSpPr/>
      </dsp:nvSpPr>
      <dsp:spPr>
        <a:xfrm>
          <a:off x="9087414" y="2643208"/>
          <a:ext cx="2217415" cy="94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GB" sz="1500" kern="1200">
              <a:latin typeface="Avenir Next LT Pro"/>
            </a:rPr>
            <a:t>Cambridge's Response: Strategic Review (2021)</a:t>
          </a:r>
          <a:endParaRPr lang="en-US" sz="1500" kern="1200"/>
        </a:p>
      </dsp:txBody>
      <dsp:txXfrm>
        <a:off x="9087414" y="2643208"/>
        <a:ext cx="2217415" cy="94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6D2A7-C391-402C-8C19-C7C856F98A12}">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3C1AC-1E00-4FE4-8631-7778DD9F4CAE}">
      <dsp:nvSpPr>
        <dsp:cNvPr id="0" name=""/>
        <dsp:cNvSpPr/>
      </dsp:nvSpPr>
      <dsp:spPr>
        <a:xfrm>
          <a:off x="504931" y="376281"/>
          <a:ext cx="918056" cy="918056"/>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312D5-FB18-420D-A97B-A85146A1A837}">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90000"/>
            </a:lnSpc>
            <a:spcBef>
              <a:spcPct val="0"/>
            </a:spcBef>
            <a:spcAft>
              <a:spcPct val="35000"/>
            </a:spcAft>
            <a:buNone/>
          </a:pPr>
          <a:r>
            <a:rPr lang="en-GB" sz="2500" kern="1200"/>
            <a:t>Student Support Staff Advice Line</a:t>
          </a:r>
          <a:r>
            <a:rPr lang="en-US" sz="2500" kern="1200"/>
            <a:t>​</a:t>
          </a:r>
        </a:p>
      </dsp:txBody>
      <dsp:txXfrm>
        <a:off x="1927918" y="713"/>
        <a:ext cx="5075858" cy="1669193"/>
      </dsp:txXfrm>
    </dsp:sp>
    <dsp:sp modelId="{B06A7AE3-38D2-4436-BFFE-62A1B8EBBABD}">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8D0FE-DE71-4E5B-9724-F37F157EBB9F}">
      <dsp:nvSpPr>
        <dsp:cNvPr id="0" name=""/>
        <dsp:cNvSpPr/>
      </dsp:nvSpPr>
      <dsp:spPr>
        <a:xfrm>
          <a:off x="504931" y="2462774"/>
          <a:ext cx="918056" cy="918056"/>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EB2B0D-20DB-48A6-93C7-E6E547E4C6DA}">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rtl="0">
            <a:lnSpc>
              <a:spcPct val="90000"/>
            </a:lnSpc>
            <a:spcBef>
              <a:spcPct val="0"/>
            </a:spcBef>
            <a:spcAft>
              <a:spcPct val="35000"/>
            </a:spcAft>
            <a:buNone/>
          </a:pPr>
          <a:r>
            <a:rPr lang="en-GB" sz="2500" kern="1200" dirty="0">
              <a:latin typeface="Avenir Next LT Pro"/>
            </a:rPr>
            <a:t>Student Mental Health Essentials: Departments</a:t>
          </a:r>
          <a:endParaRPr lang="en-GB" sz="2500" kern="1200" dirty="0"/>
        </a:p>
      </dsp:txBody>
      <dsp:txXfrm>
        <a:off x="1927918" y="2087205"/>
        <a:ext cx="5075858" cy="1669193"/>
      </dsp:txXfrm>
    </dsp:sp>
    <dsp:sp modelId="{5F266B26-4A59-45FA-8DE6-C22F8462ABD4}">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1BCFB-2070-4B0B-8EAD-0387C25935D2}">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56BFDF-8052-490C-AAE8-466B5525848D}">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rtl="0">
            <a:lnSpc>
              <a:spcPct val="90000"/>
            </a:lnSpc>
            <a:spcBef>
              <a:spcPct val="0"/>
            </a:spcBef>
            <a:spcAft>
              <a:spcPct val="35000"/>
            </a:spcAft>
            <a:buNone/>
          </a:pPr>
          <a:r>
            <a:rPr lang="en-GB" sz="2500" kern="1200" dirty="0">
              <a:latin typeface="Avenir Next LT Pro"/>
            </a:rPr>
            <a:t>Pilots, Consultations and Committees</a:t>
          </a:r>
          <a:endParaRPr lang="en-GB" sz="2500" kern="1200" dirty="0"/>
        </a:p>
      </dsp:txBody>
      <dsp:txXfrm>
        <a:off x="1927918" y="4173697"/>
        <a:ext cx="5075858" cy="1669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E8A1B-FF64-3945-A4A8-F4DD70D79F70}">
      <dsp:nvSpPr>
        <dsp:cNvPr id="0" name=""/>
        <dsp:cNvSpPr/>
      </dsp:nvSpPr>
      <dsp:spPr>
        <a:xfrm>
          <a:off x="4141" y="437060"/>
          <a:ext cx="2490356" cy="9961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a:latin typeface="Century Gothic" panose="020B0502020202020204" pitchFamily="34" charset="0"/>
            </a:rPr>
            <a:t>2018-2019</a:t>
          </a:r>
        </a:p>
      </dsp:txBody>
      <dsp:txXfrm>
        <a:off x="4141" y="437060"/>
        <a:ext cx="2490356" cy="996142"/>
      </dsp:txXfrm>
    </dsp:sp>
    <dsp:sp modelId="{F7E13632-8664-194D-9CCE-52FCD7BCC8D3}">
      <dsp:nvSpPr>
        <dsp:cNvPr id="0" name=""/>
        <dsp:cNvSpPr/>
      </dsp:nvSpPr>
      <dsp:spPr>
        <a:xfrm>
          <a:off x="4141" y="1433203"/>
          <a:ext cx="2490356" cy="3751428"/>
        </a:xfrm>
        <a:prstGeom prst="rect">
          <a:avLst/>
        </a:prstGeom>
        <a:solidFill>
          <a:schemeClr val="accent1">
            <a:lumMod val="50000"/>
            <a:alpha val="90000"/>
          </a:schemeClr>
        </a:solidFill>
        <a:ln w="6350" cap="flat" cmpd="sng" algn="ctr">
          <a:solidFill>
            <a:schemeClr val="accent1">
              <a:lumMod val="50000"/>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Questionnaire</a:t>
          </a: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Open-ended questions</a:t>
          </a:r>
        </a:p>
        <a:p>
          <a:pPr marL="228600" lvl="1" indent="-228600" algn="l" defTabSz="889000">
            <a:lnSpc>
              <a:spcPct val="90000"/>
            </a:lnSpc>
            <a:spcBef>
              <a:spcPct val="0"/>
            </a:spcBef>
            <a:spcAft>
              <a:spcPct val="15000"/>
            </a:spcAft>
            <a:buChar char="•"/>
          </a:pP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Pilot Focus Group</a:t>
          </a: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7 participants over 2 hours </a:t>
          </a:r>
        </a:p>
      </dsp:txBody>
      <dsp:txXfrm>
        <a:off x="4141" y="1433203"/>
        <a:ext cx="2490356" cy="3751428"/>
      </dsp:txXfrm>
    </dsp:sp>
    <dsp:sp modelId="{5EBBD297-2D4F-CD47-BBB0-451A6FBE8EF4}">
      <dsp:nvSpPr>
        <dsp:cNvPr id="0" name=""/>
        <dsp:cNvSpPr/>
      </dsp:nvSpPr>
      <dsp:spPr>
        <a:xfrm>
          <a:off x="2843148" y="437060"/>
          <a:ext cx="2490356" cy="9961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a:latin typeface="Century Gothic" panose="020B0502020202020204" pitchFamily="34" charset="0"/>
            </a:rPr>
            <a:t>2020-2021</a:t>
          </a:r>
        </a:p>
      </dsp:txBody>
      <dsp:txXfrm>
        <a:off x="2843148" y="437060"/>
        <a:ext cx="2490356" cy="996142"/>
      </dsp:txXfrm>
    </dsp:sp>
    <dsp:sp modelId="{EA26B9DD-1B4E-414C-B6A8-A55D590D3D90}">
      <dsp:nvSpPr>
        <dsp:cNvPr id="0" name=""/>
        <dsp:cNvSpPr/>
      </dsp:nvSpPr>
      <dsp:spPr>
        <a:xfrm>
          <a:off x="2843148" y="1433203"/>
          <a:ext cx="2490356" cy="3751428"/>
        </a:xfrm>
        <a:prstGeom prst="rect">
          <a:avLst/>
        </a:prstGeom>
        <a:solidFill>
          <a:schemeClr val="accent1">
            <a:lumMod val="50000"/>
            <a:alpha val="90000"/>
          </a:schemeClr>
        </a:solidFill>
        <a:ln w="6350" cap="flat" cmpd="sng" algn="ctr">
          <a:solidFill>
            <a:schemeClr val="accent1">
              <a:lumMod val="50000"/>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Questionnaire</a:t>
          </a: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Open-ended questions</a:t>
          </a:r>
        </a:p>
        <a:p>
          <a:pPr marL="228600" lvl="1" indent="-228600" algn="l" defTabSz="889000">
            <a:lnSpc>
              <a:spcPct val="90000"/>
            </a:lnSpc>
            <a:spcBef>
              <a:spcPct val="0"/>
            </a:spcBef>
            <a:spcAft>
              <a:spcPct val="15000"/>
            </a:spcAft>
            <a:buChar char="•"/>
          </a:pPr>
          <a:endParaRPr lang="en-GB" sz="2000" b="1"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Focus Groups (x4)</a:t>
          </a: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18 participants over 6hrs</a:t>
          </a:r>
        </a:p>
        <a:p>
          <a:pPr marL="228600" lvl="1" indent="-228600" algn="l" defTabSz="889000">
            <a:lnSpc>
              <a:spcPct val="90000"/>
            </a:lnSpc>
            <a:spcBef>
              <a:spcPct val="0"/>
            </a:spcBef>
            <a:spcAft>
              <a:spcPct val="15000"/>
            </a:spcAft>
            <a:buChar char="•"/>
          </a:pP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Interviews</a:t>
          </a: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2 participants over 3.5hrs</a:t>
          </a:r>
        </a:p>
      </dsp:txBody>
      <dsp:txXfrm>
        <a:off x="2843148" y="1433203"/>
        <a:ext cx="2490356" cy="3751428"/>
      </dsp:txXfrm>
    </dsp:sp>
    <dsp:sp modelId="{14E17340-4DEC-9447-A631-44C046FFE686}">
      <dsp:nvSpPr>
        <dsp:cNvPr id="0" name=""/>
        <dsp:cNvSpPr/>
      </dsp:nvSpPr>
      <dsp:spPr>
        <a:xfrm>
          <a:off x="5682155" y="437060"/>
          <a:ext cx="2490356" cy="9961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a:latin typeface="Century Gothic" panose="020B0502020202020204" pitchFamily="34" charset="0"/>
            </a:rPr>
            <a:t>2021-2022</a:t>
          </a:r>
        </a:p>
      </dsp:txBody>
      <dsp:txXfrm>
        <a:off x="5682155" y="437060"/>
        <a:ext cx="2490356" cy="996142"/>
      </dsp:txXfrm>
    </dsp:sp>
    <dsp:sp modelId="{0DBB9B8D-0ADB-3A4E-8E81-3F96EA1D83E9}">
      <dsp:nvSpPr>
        <dsp:cNvPr id="0" name=""/>
        <dsp:cNvSpPr/>
      </dsp:nvSpPr>
      <dsp:spPr>
        <a:xfrm>
          <a:off x="5682155" y="1433203"/>
          <a:ext cx="2490356" cy="3751428"/>
        </a:xfrm>
        <a:prstGeom prst="rect">
          <a:avLst/>
        </a:prstGeom>
        <a:solidFill>
          <a:schemeClr val="accent1">
            <a:lumMod val="50000"/>
            <a:alpha val="9000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Questionnaire</a:t>
          </a: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GB" sz="2000" kern="1200">
              <a:solidFill>
                <a:schemeClr val="bg1"/>
              </a:solidFill>
              <a:latin typeface="Century Gothic" panose="020B0502020202020204" pitchFamily="34" charset="0"/>
            </a:rPr>
            <a:t>Open-ended questions</a:t>
          </a:r>
        </a:p>
        <a:p>
          <a:pPr marL="228600" lvl="1" indent="-228600" algn="l" defTabSz="889000">
            <a:lnSpc>
              <a:spcPct val="90000"/>
            </a:lnSpc>
            <a:spcBef>
              <a:spcPct val="0"/>
            </a:spcBef>
            <a:spcAft>
              <a:spcPct val="15000"/>
            </a:spcAft>
            <a:buNone/>
          </a:pP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Focus Groups (x4)</a:t>
          </a: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19 participants over 4hrs</a:t>
          </a:r>
        </a:p>
        <a:p>
          <a:pPr marL="228600" lvl="1" indent="-228600" algn="l" defTabSz="889000">
            <a:lnSpc>
              <a:spcPct val="90000"/>
            </a:lnSpc>
            <a:spcBef>
              <a:spcPct val="0"/>
            </a:spcBef>
            <a:spcAft>
              <a:spcPct val="15000"/>
            </a:spcAft>
            <a:buChar char="•"/>
          </a:pP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n-GB" sz="2000" b="1" kern="1200">
              <a:solidFill>
                <a:schemeClr val="bg1"/>
              </a:solidFill>
              <a:latin typeface="Century Gothic" panose="020B0502020202020204" pitchFamily="34" charset="0"/>
            </a:rPr>
            <a:t>Interviews</a:t>
          </a:r>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3 participants over 1.5 hours</a:t>
          </a:r>
        </a:p>
      </dsp:txBody>
      <dsp:txXfrm>
        <a:off x="5682155" y="1433203"/>
        <a:ext cx="2490356" cy="3751428"/>
      </dsp:txXfrm>
    </dsp:sp>
    <dsp:sp modelId="{FB5DE526-8A1F-4349-A171-0B66B0795587}">
      <dsp:nvSpPr>
        <dsp:cNvPr id="0" name=""/>
        <dsp:cNvSpPr/>
      </dsp:nvSpPr>
      <dsp:spPr>
        <a:xfrm>
          <a:off x="8521162" y="437060"/>
          <a:ext cx="2490356" cy="9961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GB" sz="3500" b="1" kern="1200"/>
            <a:t>2022-2023</a:t>
          </a:r>
        </a:p>
      </dsp:txBody>
      <dsp:txXfrm>
        <a:off x="8521162" y="437060"/>
        <a:ext cx="2490356" cy="996142"/>
      </dsp:txXfrm>
    </dsp:sp>
    <dsp:sp modelId="{DFE82B64-6BCD-5140-9DC7-389B6C0B7A59}">
      <dsp:nvSpPr>
        <dsp:cNvPr id="0" name=""/>
        <dsp:cNvSpPr/>
      </dsp:nvSpPr>
      <dsp:spPr>
        <a:xfrm>
          <a:off x="8521162" y="1433203"/>
          <a:ext cx="2490356" cy="3751428"/>
        </a:xfrm>
        <a:prstGeom prst="rect">
          <a:avLst/>
        </a:prstGeom>
        <a:solidFill>
          <a:schemeClr val="accent1">
            <a:lumMod val="50000"/>
            <a:alpha val="9000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Questionnaire</a:t>
          </a:r>
          <a:endParaRPr lang="en-GB" sz="2000" kern="1200"/>
        </a:p>
        <a:p>
          <a:pPr marL="228600" lvl="1" indent="-228600" algn="l" defTabSz="889000">
            <a:lnSpc>
              <a:spcPct val="90000"/>
            </a:lnSpc>
            <a:spcBef>
              <a:spcPct val="0"/>
            </a:spcBef>
            <a:spcAft>
              <a:spcPct val="15000"/>
            </a:spcAft>
            <a:buChar char="•"/>
          </a:pPr>
          <a:r>
            <a:rPr lang="en-GB" sz="2000" kern="1200">
              <a:solidFill>
                <a:schemeClr val="bg1"/>
              </a:solidFill>
              <a:latin typeface="Century Gothic" panose="020B0502020202020204" pitchFamily="34" charset="0"/>
            </a:rPr>
            <a:t>Open-ended questions</a:t>
          </a:r>
        </a:p>
        <a:p>
          <a:pPr marL="228600" lvl="1" indent="-228600" algn="l" defTabSz="889000">
            <a:lnSpc>
              <a:spcPct val="90000"/>
            </a:lnSpc>
            <a:spcBef>
              <a:spcPct val="0"/>
            </a:spcBef>
            <a:spcAft>
              <a:spcPct val="15000"/>
            </a:spcAft>
            <a:buChar char="•"/>
          </a:pPr>
          <a:endParaRPr lang="en-GB" sz="2000" kern="1200">
            <a:solidFill>
              <a:schemeClr val="bg1"/>
            </a:solidFill>
            <a:latin typeface="Century Gothic" panose="020B0502020202020204" pitchFamily="34" charset="0"/>
          </a:endParaRPr>
        </a:p>
        <a:p>
          <a:pPr marL="228600" lvl="1" indent="-228600" algn="l" defTabSz="889000">
            <a:lnSpc>
              <a:spcPct val="90000"/>
            </a:lnSpc>
            <a:spcBef>
              <a:spcPct val="0"/>
            </a:spcBef>
            <a:spcAft>
              <a:spcPct val="15000"/>
            </a:spcAft>
            <a:buNone/>
          </a:pPr>
          <a:r>
            <a:rPr lang="en-GB" sz="2000" b="1" kern="1200">
              <a:solidFill>
                <a:schemeClr val="bg1"/>
              </a:solidFill>
              <a:latin typeface="Century Gothic" panose="020B0502020202020204" pitchFamily="34" charset="0"/>
            </a:rPr>
            <a:t>Focus Groups (x5)</a:t>
          </a:r>
        </a:p>
        <a:p>
          <a:pPr marL="228600" lvl="1" indent="-228600" algn="l" defTabSz="889000">
            <a:lnSpc>
              <a:spcPct val="90000"/>
            </a:lnSpc>
            <a:spcBef>
              <a:spcPct val="0"/>
            </a:spcBef>
            <a:spcAft>
              <a:spcPct val="15000"/>
            </a:spcAft>
            <a:buFont typeface="Arial" panose="020B0604020202020204" pitchFamily="34" charset="0"/>
            <a:buChar char="•"/>
          </a:pPr>
          <a:r>
            <a:rPr lang="en-GB" sz="2000" b="0" kern="1200">
              <a:solidFill>
                <a:schemeClr val="bg1"/>
              </a:solidFill>
              <a:latin typeface="Century Gothic" panose="020B0502020202020204" pitchFamily="34" charset="0"/>
            </a:rPr>
            <a:t>26 participants over 9hrs</a:t>
          </a:r>
        </a:p>
      </dsp:txBody>
      <dsp:txXfrm>
        <a:off x="8521162" y="1433203"/>
        <a:ext cx="2490356" cy="3751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E8A1B-FF64-3945-A4A8-F4DD70D79F70}">
      <dsp:nvSpPr>
        <dsp:cNvPr id="0" name=""/>
        <dsp:cNvSpPr/>
      </dsp:nvSpPr>
      <dsp:spPr>
        <a:xfrm>
          <a:off x="53" y="1982"/>
          <a:ext cx="5147454" cy="1324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b="1" kern="1200">
              <a:latin typeface="Century Gothic" panose="020B0502020202020204" pitchFamily="34" charset="0"/>
            </a:rPr>
            <a:t>Factors which </a:t>
          </a:r>
          <a:r>
            <a:rPr lang="en-GB" sz="2600" b="1" i="1" kern="1200">
              <a:latin typeface="Century Gothic" panose="020B0502020202020204" pitchFamily="34" charset="0"/>
            </a:rPr>
            <a:t>helped</a:t>
          </a:r>
          <a:r>
            <a:rPr lang="en-GB" sz="2600" b="1" kern="1200">
              <a:latin typeface="Century Gothic" panose="020B0502020202020204" pitchFamily="34" charset="0"/>
            </a:rPr>
            <a:t> wellbeing</a:t>
          </a:r>
        </a:p>
      </dsp:txBody>
      <dsp:txXfrm>
        <a:off x="53" y="1982"/>
        <a:ext cx="5147454" cy="1324800"/>
      </dsp:txXfrm>
    </dsp:sp>
    <dsp:sp modelId="{F7E13632-8664-194D-9CCE-52FCD7BCC8D3}">
      <dsp:nvSpPr>
        <dsp:cNvPr id="0" name=""/>
        <dsp:cNvSpPr/>
      </dsp:nvSpPr>
      <dsp:spPr>
        <a:xfrm>
          <a:off x="53" y="1326782"/>
          <a:ext cx="5147454" cy="4143234"/>
        </a:xfrm>
        <a:prstGeom prst="rect">
          <a:avLst/>
        </a:prstGeom>
        <a:solidFill>
          <a:schemeClr val="accent1">
            <a:lumMod val="50000"/>
            <a:alpha val="90000"/>
          </a:schemeClr>
        </a:solidFill>
        <a:ln w="6350" cap="flat" cmpd="sng" algn="ctr">
          <a:solidFill>
            <a:schemeClr val="accent1">
              <a:lumMod val="50000"/>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None/>
          </a:pPr>
          <a:endParaRPr lang="en-GB" sz="2000" kern="1200">
            <a:solidFill>
              <a:schemeClr val="bg1"/>
            </a:solidFill>
            <a:latin typeface="Century Gothic" panose="020B0502020202020204" pitchFamily="34" charset="0"/>
          </a:endParaRPr>
        </a:p>
        <a:p>
          <a:pPr marL="228600" lvl="1" indent="-228600" algn="l" defTabSz="1066800">
            <a:lnSpc>
              <a:spcPct val="90000"/>
            </a:lnSpc>
            <a:spcBef>
              <a:spcPct val="0"/>
            </a:spcBef>
            <a:spcAft>
              <a:spcPts val="1032"/>
            </a:spcAft>
            <a:buFont typeface="Arial" panose="020B0604020202020204" pitchFamily="34" charset="0"/>
            <a:buChar char="•"/>
          </a:pPr>
          <a:r>
            <a:rPr lang="en-GB" sz="2400" b="1" i="0" kern="1200">
              <a:solidFill>
                <a:schemeClr val="bg1"/>
              </a:solidFill>
            </a:rPr>
            <a:t>Theme 1: </a:t>
          </a:r>
          <a:r>
            <a:rPr lang="en-GB" sz="2400" kern="1200">
              <a:solidFill>
                <a:schemeClr val="bg1"/>
              </a:solidFill>
            </a:rPr>
            <a:t>University support and interventions</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2: </a:t>
          </a:r>
          <a:r>
            <a:rPr lang="en-GB" sz="2400" kern="1200">
              <a:solidFill>
                <a:schemeClr val="bg1"/>
              </a:solidFill>
            </a:rPr>
            <a:t>Socialising with others</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3: </a:t>
          </a:r>
          <a:r>
            <a:rPr lang="en-GB" sz="2400" kern="1200">
              <a:solidFill>
                <a:schemeClr val="bg1"/>
              </a:solidFill>
            </a:rPr>
            <a:t>Mode of teaching</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4: </a:t>
          </a:r>
          <a:r>
            <a:rPr lang="en-GB" sz="2400" kern="1200">
              <a:solidFill>
                <a:schemeClr val="bg1"/>
              </a:solidFill>
            </a:rPr>
            <a:t>Routine and activity</a:t>
          </a:r>
        </a:p>
      </dsp:txBody>
      <dsp:txXfrm>
        <a:off x="53" y="1326782"/>
        <a:ext cx="5147454" cy="4143234"/>
      </dsp:txXfrm>
    </dsp:sp>
    <dsp:sp modelId="{5EBBD297-2D4F-CD47-BBB0-451A6FBE8EF4}">
      <dsp:nvSpPr>
        <dsp:cNvPr id="0" name=""/>
        <dsp:cNvSpPr/>
      </dsp:nvSpPr>
      <dsp:spPr>
        <a:xfrm>
          <a:off x="5868152" y="1982"/>
          <a:ext cx="5147454" cy="1324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b="1" kern="1200">
              <a:latin typeface="Century Gothic" panose="020B0502020202020204" pitchFamily="34" charset="0"/>
            </a:rPr>
            <a:t>Factors which </a:t>
          </a:r>
          <a:r>
            <a:rPr lang="en-GB" sz="2600" b="1" i="1" kern="1200">
              <a:latin typeface="Century Gothic" panose="020B0502020202020204" pitchFamily="34" charset="0"/>
            </a:rPr>
            <a:t>hindered</a:t>
          </a:r>
          <a:r>
            <a:rPr lang="en-GB" sz="2600" b="1" kern="1200">
              <a:latin typeface="Century Gothic" panose="020B0502020202020204" pitchFamily="34" charset="0"/>
            </a:rPr>
            <a:t> wellbeing</a:t>
          </a:r>
        </a:p>
      </dsp:txBody>
      <dsp:txXfrm>
        <a:off x="5868152" y="1982"/>
        <a:ext cx="5147454" cy="1324800"/>
      </dsp:txXfrm>
    </dsp:sp>
    <dsp:sp modelId="{EA26B9DD-1B4E-414C-B6A8-A55D590D3D90}">
      <dsp:nvSpPr>
        <dsp:cNvPr id="0" name=""/>
        <dsp:cNvSpPr/>
      </dsp:nvSpPr>
      <dsp:spPr>
        <a:xfrm>
          <a:off x="5868152" y="1326782"/>
          <a:ext cx="5147454" cy="4143234"/>
        </a:xfrm>
        <a:prstGeom prst="rect">
          <a:avLst/>
        </a:prstGeom>
        <a:solidFill>
          <a:schemeClr val="accent1">
            <a:lumMod val="50000"/>
            <a:alpha val="90000"/>
          </a:schemeClr>
        </a:solidFill>
        <a:ln w="6350" cap="flat" cmpd="sng" algn="ctr">
          <a:solidFill>
            <a:schemeClr val="accent1">
              <a:lumMod val="50000"/>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endParaRPr lang="en-GB" sz="2000" kern="1200">
            <a:solidFill>
              <a:schemeClr val="bg1"/>
            </a:solidFill>
            <a:latin typeface="Century Gothic" panose="020B0502020202020204" pitchFamily="34" charset="0"/>
          </a:endParaRP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5: </a:t>
          </a:r>
          <a:r>
            <a:rPr lang="en-GB" sz="2400" kern="1200">
              <a:solidFill>
                <a:schemeClr val="bg1"/>
              </a:solidFill>
            </a:rPr>
            <a:t>University support and communications</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6: </a:t>
          </a:r>
          <a:r>
            <a:rPr lang="en-GB" sz="2400" kern="1200">
              <a:solidFill>
                <a:schemeClr val="bg1"/>
              </a:solidFill>
            </a:rPr>
            <a:t>Social and physical isolation</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7: </a:t>
          </a:r>
          <a:r>
            <a:rPr lang="en-GB" sz="2400" kern="1200">
              <a:solidFill>
                <a:schemeClr val="bg1"/>
              </a:solidFill>
            </a:rPr>
            <a:t>Mode of Teaching</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8: </a:t>
          </a:r>
          <a:r>
            <a:rPr lang="en-GB" sz="2400" kern="1200">
              <a:solidFill>
                <a:schemeClr val="bg1"/>
              </a:solidFill>
            </a:rPr>
            <a:t>Increased academic pressure</a:t>
          </a:r>
        </a:p>
        <a:p>
          <a:pPr marL="228600" lvl="1" indent="-228600" algn="l" defTabSz="1066800">
            <a:lnSpc>
              <a:spcPct val="90000"/>
            </a:lnSpc>
            <a:spcBef>
              <a:spcPct val="0"/>
            </a:spcBef>
            <a:spcAft>
              <a:spcPts val="1032"/>
            </a:spcAft>
            <a:buFont typeface="Arial" panose="020B0604020202020204" pitchFamily="34" charset="0"/>
            <a:buChar char="•"/>
          </a:pPr>
          <a:r>
            <a:rPr lang="en-GB" sz="2400" b="1" kern="1200">
              <a:solidFill>
                <a:schemeClr val="bg1"/>
              </a:solidFill>
            </a:rPr>
            <a:t>Theme 9</a:t>
          </a:r>
          <a:r>
            <a:rPr lang="en-GB" sz="2400" b="1" kern="1200">
              <a:solidFill>
                <a:prstClr val="white"/>
              </a:solidFill>
              <a:latin typeface="Calibri" panose="020F0502020204030204"/>
              <a:ea typeface="+mn-ea"/>
              <a:cs typeface="+mn-cs"/>
            </a:rPr>
            <a:t>: </a:t>
          </a:r>
          <a:r>
            <a:rPr lang="en-GB" sz="2400" kern="1200">
              <a:solidFill>
                <a:prstClr val="white"/>
              </a:solidFill>
              <a:latin typeface="Calibri" panose="020F0502020204030204"/>
              <a:ea typeface="+mn-ea"/>
              <a:cs typeface="+mn-cs"/>
            </a:rPr>
            <a:t>Equality, diversity and inclusion (EDI)</a:t>
          </a:r>
        </a:p>
      </dsp:txBody>
      <dsp:txXfrm>
        <a:off x="5868152" y="1326782"/>
        <a:ext cx="5147454" cy="4143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AE300-8AC8-4AD9-8579-8609A7EF6E73}">
      <dsp:nvSpPr>
        <dsp:cNvPr id="0" name=""/>
        <dsp:cNvSpPr/>
      </dsp:nvSpPr>
      <dsp:spPr>
        <a:xfrm>
          <a:off x="0" y="2425"/>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2096C-552A-4942-B218-958E42D77F29}">
      <dsp:nvSpPr>
        <dsp:cNvPr id="0" name=""/>
        <dsp:cNvSpPr/>
      </dsp:nvSpPr>
      <dsp:spPr>
        <a:xfrm>
          <a:off x="371836" y="278997"/>
          <a:ext cx="676066" cy="676066"/>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4EB9C-A4C5-4EEA-B017-31C21B1C52AC}">
      <dsp:nvSpPr>
        <dsp:cNvPr id="0" name=""/>
        <dsp:cNvSpPr/>
      </dsp:nvSpPr>
      <dsp:spPr>
        <a:xfrm>
          <a:off x="1419739" y="2425"/>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889000">
            <a:lnSpc>
              <a:spcPct val="100000"/>
            </a:lnSpc>
            <a:spcBef>
              <a:spcPct val="0"/>
            </a:spcBef>
            <a:spcAft>
              <a:spcPct val="35000"/>
            </a:spcAft>
            <a:buNone/>
          </a:pPr>
          <a:r>
            <a:rPr lang="en-US" sz="2000" kern="1200" dirty="0"/>
            <a:t>Academic Year 22/23.</a:t>
          </a:r>
        </a:p>
      </dsp:txBody>
      <dsp:txXfrm>
        <a:off x="1419739" y="2425"/>
        <a:ext cx="5584037" cy="1229211"/>
      </dsp:txXfrm>
    </dsp:sp>
    <dsp:sp modelId="{D26A7436-EC14-472F-9D35-3759DC7C60C3}">
      <dsp:nvSpPr>
        <dsp:cNvPr id="0" name=""/>
        <dsp:cNvSpPr/>
      </dsp:nvSpPr>
      <dsp:spPr>
        <a:xfrm>
          <a:off x="0" y="1538939"/>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F2264-CC5A-49FB-8778-619FD42FB30C}">
      <dsp:nvSpPr>
        <dsp:cNvPr id="0" name=""/>
        <dsp:cNvSpPr/>
      </dsp:nvSpPr>
      <dsp:spPr>
        <a:xfrm>
          <a:off x="371836" y="1815512"/>
          <a:ext cx="676066" cy="67606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2D9275-3158-4E43-A4D2-567969516D1B}">
      <dsp:nvSpPr>
        <dsp:cNvPr id="0" name=""/>
        <dsp:cNvSpPr/>
      </dsp:nvSpPr>
      <dsp:spPr>
        <a:xfrm>
          <a:off x="1419739" y="1538939"/>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889000" rtl="0">
            <a:lnSpc>
              <a:spcPct val="100000"/>
            </a:lnSpc>
            <a:spcBef>
              <a:spcPct val="0"/>
            </a:spcBef>
            <a:spcAft>
              <a:spcPct val="35000"/>
            </a:spcAft>
            <a:buNone/>
          </a:pPr>
          <a:r>
            <a:rPr lang="en-GB" sz="2000" kern="1200" dirty="0"/>
            <a:t>Top self-reported</a:t>
          </a:r>
          <a:r>
            <a:rPr lang="en-GB" sz="2000" kern="1200" dirty="0">
              <a:latin typeface="Avenir Next LT Pro"/>
            </a:rPr>
            <a:t> PGR</a:t>
          </a:r>
          <a:r>
            <a:rPr lang="en-GB" sz="2000" kern="1200" dirty="0"/>
            <a:t> categories: (1) Anxiety, (2) Depression or low mood, and (3) Interpersonal relationships.</a:t>
          </a:r>
          <a:endParaRPr lang="en-US" sz="2000" kern="1200" dirty="0"/>
        </a:p>
      </dsp:txBody>
      <dsp:txXfrm>
        <a:off x="1419739" y="1538939"/>
        <a:ext cx="5584037" cy="1229211"/>
      </dsp:txXfrm>
    </dsp:sp>
    <dsp:sp modelId="{6A436193-1014-4CED-85D0-72B3DA984CFF}">
      <dsp:nvSpPr>
        <dsp:cNvPr id="0" name=""/>
        <dsp:cNvSpPr/>
      </dsp:nvSpPr>
      <dsp:spPr>
        <a:xfrm>
          <a:off x="0" y="3075453"/>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5004F-B8D5-4AB3-935A-D19F1A10E8A4}">
      <dsp:nvSpPr>
        <dsp:cNvPr id="0" name=""/>
        <dsp:cNvSpPr/>
      </dsp:nvSpPr>
      <dsp:spPr>
        <a:xfrm>
          <a:off x="371836" y="3352026"/>
          <a:ext cx="676066" cy="676066"/>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C2178-FD50-4BE3-B02D-300CCAA42F6C}">
      <dsp:nvSpPr>
        <dsp:cNvPr id="0" name=""/>
        <dsp:cNvSpPr/>
      </dsp:nvSpPr>
      <dsp:spPr>
        <a:xfrm>
          <a:off x="1419739" y="3075453"/>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889000">
            <a:lnSpc>
              <a:spcPct val="100000"/>
            </a:lnSpc>
            <a:spcBef>
              <a:spcPct val="0"/>
            </a:spcBef>
            <a:spcAft>
              <a:spcPct val="35000"/>
            </a:spcAft>
            <a:buNone/>
          </a:pPr>
          <a:r>
            <a:rPr lang="en-GB" sz="2000" kern="1200" dirty="0"/>
            <a:t>'Low self-esteem‘: #1 practitioner category (approx. 25% of cases). </a:t>
          </a:r>
          <a:endParaRPr lang="en-US" sz="2000" kern="1200" dirty="0"/>
        </a:p>
      </dsp:txBody>
      <dsp:txXfrm>
        <a:off x="1419739" y="3075453"/>
        <a:ext cx="5584037" cy="1229211"/>
      </dsp:txXfrm>
    </dsp:sp>
    <dsp:sp modelId="{375CBEFF-5915-4592-A491-6BE35FF97A15}">
      <dsp:nvSpPr>
        <dsp:cNvPr id="0" name=""/>
        <dsp:cNvSpPr/>
      </dsp:nvSpPr>
      <dsp:spPr>
        <a:xfrm>
          <a:off x="0" y="4611968"/>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C6709-E1B7-44B1-9C70-59F50A861BC6}">
      <dsp:nvSpPr>
        <dsp:cNvPr id="0" name=""/>
        <dsp:cNvSpPr/>
      </dsp:nvSpPr>
      <dsp:spPr>
        <a:xfrm>
          <a:off x="371836" y="4888540"/>
          <a:ext cx="676066" cy="67606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84BC6-4C50-4042-89A2-668ABF340C84}">
      <dsp:nvSpPr>
        <dsp:cNvPr id="0" name=""/>
        <dsp:cNvSpPr/>
      </dsp:nvSpPr>
      <dsp:spPr>
        <a:xfrm>
          <a:off x="1419739" y="4611968"/>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889000" rtl="0">
            <a:lnSpc>
              <a:spcPct val="100000"/>
            </a:lnSpc>
            <a:spcBef>
              <a:spcPct val="0"/>
            </a:spcBef>
            <a:spcAft>
              <a:spcPct val="35000"/>
            </a:spcAft>
            <a:buNone/>
          </a:pPr>
          <a:r>
            <a:rPr lang="en-GB" sz="2000" kern="1200" dirty="0"/>
            <a:t>CBT’s model of self-esteem</a:t>
          </a:r>
          <a:r>
            <a:rPr lang="en-GB" sz="2000" kern="1200" dirty="0">
              <a:latin typeface="Avenir Next LT Pro"/>
            </a:rPr>
            <a:t>:</a:t>
          </a:r>
          <a:r>
            <a:rPr lang="en-GB" sz="2000" kern="1200" dirty="0"/>
            <a:t> </a:t>
          </a:r>
          <a:r>
            <a:rPr lang="en-GB" sz="2000" kern="1200" dirty="0">
              <a:latin typeface="Avenir Next LT Pro"/>
            </a:rPr>
            <a:t>intersections</a:t>
          </a:r>
          <a:r>
            <a:rPr lang="en-GB" sz="2000" kern="1200" dirty="0"/>
            <a:t> of depression, (social) anxiety and interpersonal experiences (Fennell, 1999).</a:t>
          </a:r>
          <a:endParaRPr lang="en-US" sz="2000" kern="1200" dirty="0"/>
        </a:p>
      </dsp:txBody>
      <dsp:txXfrm>
        <a:off x="1419739" y="4611968"/>
        <a:ext cx="5584037" cy="1229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602AD-C46A-41E7-A816-1D8DB4ED94D2}">
      <dsp:nvSpPr>
        <dsp:cNvPr id="0" name=""/>
        <dsp:cNvSpPr/>
      </dsp:nvSpPr>
      <dsp:spPr>
        <a:xfrm>
          <a:off x="1789098" y="462914"/>
          <a:ext cx="1044076" cy="1044076"/>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FCA56-1AE1-4B63-9809-36EF41597888}">
      <dsp:nvSpPr>
        <dsp:cNvPr id="0" name=""/>
        <dsp:cNvSpPr/>
      </dsp:nvSpPr>
      <dsp:spPr>
        <a:xfrm>
          <a:off x="1151051" y="1850219"/>
          <a:ext cx="2320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b="0" kern="1200" dirty="0">
              <a:solidFill>
                <a:schemeClr val="tx1"/>
              </a:solidFill>
              <a:latin typeface="Avenir Next LT Pro"/>
              <a:cs typeface="Arial"/>
            </a:rPr>
            <a:t>Personal &amp; professional skills</a:t>
          </a:r>
        </a:p>
      </dsp:txBody>
      <dsp:txXfrm>
        <a:off x="1151051" y="1850219"/>
        <a:ext cx="2320169" cy="720000"/>
      </dsp:txXfrm>
    </dsp:sp>
    <dsp:sp modelId="{3FFAF673-56E6-4B90-BB8A-141C62A66FF7}">
      <dsp:nvSpPr>
        <dsp:cNvPr id="0" name=""/>
        <dsp:cNvSpPr/>
      </dsp:nvSpPr>
      <dsp:spPr>
        <a:xfrm>
          <a:off x="4515296" y="462914"/>
          <a:ext cx="1044076" cy="104407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77CF8-F5FA-4FBB-B697-B78B85BA6332}">
      <dsp:nvSpPr>
        <dsp:cNvPr id="0" name=""/>
        <dsp:cNvSpPr/>
      </dsp:nvSpPr>
      <dsp:spPr>
        <a:xfrm>
          <a:off x="3877250" y="1850219"/>
          <a:ext cx="2320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b="0" kern="1200" dirty="0">
              <a:solidFill>
                <a:schemeClr val="tx1"/>
              </a:solidFill>
              <a:latin typeface="Avenir Next LT Pro"/>
              <a:cs typeface="Arial"/>
            </a:rPr>
            <a:t>Community </a:t>
          </a:r>
        </a:p>
      </dsp:txBody>
      <dsp:txXfrm>
        <a:off x="3877250" y="1850219"/>
        <a:ext cx="2320169" cy="720000"/>
      </dsp:txXfrm>
    </dsp:sp>
    <dsp:sp modelId="{6DB51727-C367-4CC4-A8D2-A36971D46CB9}">
      <dsp:nvSpPr>
        <dsp:cNvPr id="0" name=""/>
        <dsp:cNvSpPr/>
      </dsp:nvSpPr>
      <dsp:spPr>
        <a:xfrm>
          <a:off x="1789098" y="3150261"/>
          <a:ext cx="1044076" cy="104407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2592D3-8C10-4DDC-9BC0-1C4C15C198B2}">
      <dsp:nvSpPr>
        <dsp:cNvPr id="0" name=""/>
        <dsp:cNvSpPr/>
      </dsp:nvSpPr>
      <dsp:spPr>
        <a:xfrm>
          <a:off x="1151051" y="4537566"/>
          <a:ext cx="2320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100000"/>
            </a:lnSpc>
            <a:spcBef>
              <a:spcPct val="0"/>
            </a:spcBef>
            <a:spcAft>
              <a:spcPct val="35000"/>
            </a:spcAft>
            <a:buNone/>
          </a:pPr>
          <a:r>
            <a:rPr lang="en-GB" sz="1700" b="0" kern="1200" dirty="0">
              <a:solidFill>
                <a:schemeClr val="tx1"/>
              </a:solidFill>
              <a:latin typeface="Avenir Next LT Pro"/>
              <a:cs typeface="Arial"/>
            </a:rPr>
            <a:t>Supervisor - supervisee relationship</a:t>
          </a:r>
        </a:p>
      </dsp:txBody>
      <dsp:txXfrm>
        <a:off x="1151051" y="4537566"/>
        <a:ext cx="2320169" cy="720000"/>
      </dsp:txXfrm>
    </dsp:sp>
    <dsp:sp modelId="{7CC3322F-A3A1-4D7D-93BD-53C1B23AD992}">
      <dsp:nvSpPr>
        <dsp:cNvPr id="0" name=""/>
        <dsp:cNvSpPr/>
      </dsp:nvSpPr>
      <dsp:spPr>
        <a:xfrm>
          <a:off x="4515296" y="3150261"/>
          <a:ext cx="1044076" cy="104407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D44FC-EADD-4AFB-A6C4-36AC7B09E02E}">
      <dsp:nvSpPr>
        <dsp:cNvPr id="0" name=""/>
        <dsp:cNvSpPr/>
      </dsp:nvSpPr>
      <dsp:spPr>
        <a:xfrm>
          <a:off x="3877250" y="4537566"/>
          <a:ext cx="2320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kern="1200" dirty="0">
              <a:solidFill>
                <a:schemeClr val="tx1"/>
              </a:solidFill>
              <a:latin typeface="Avenir Next LT Pro"/>
              <a:cs typeface="Arial"/>
            </a:rPr>
            <a:t>Psychological and emotional resources </a:t>
          </a:r>
        </a:p>
      </dsp:txBody>
      <dsp:txXfrm>
        <a:off x="3877250" y="4537566"/>
        <a:ext cx="2320169"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07ADB-5C68-4535-8CAB-400B53AC180C}">
      <dsp:nvSpPr>
        <dsp:cNvPr id="0" name=""/>
        <dsp:cNvSpPr/>
      </dsp:nvSpPr>
      <dsp:spPr>
        <a:xfrm>
          <a:off x="0" y="710"/>
          <a:ext cx="7339792" cy="16616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D438E-0B16-4501-BFF5-3672B3117A19}">
      <dsp:nvSpPr>
        <dsp:cNvPr id="0" name=""/>
        <dsp:cNvSpPr/>
      </dsp:nvSpPr>
      <dsp:spPr>
        <a:xfrm>
          <a:off x="502663" y="374591"/>
          <a:ext cx="913933" cy="9139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0DD855-CCF8-40AF-A865-70F56FC932C7}">
      <dsp:nvSpPr>
        <dsp:cNvPr id="0" name=""/>
        <dsp:cNvSpPr/>
      </dsp:nvSpPr>
      <dsp:spPr>
        <a:xfrm>
          <a:off x="1919259" y="710"/>
          <a:ext cx="5420532" cy="166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63" tIns="175863" rIns="175863" bIns="175863" numCol="1" spcCol="1270" anchor="ctr" anchorCtr="0">
          <a:noAutofit/>
        </a:bodyPr>
        <a:lstStyle/>
        <a:p>
          <a:pPr marL="0" lvl="0" indent="0" algn="l" defTabSz="800100">
            <a:lnSpc>
              <a:spcPct val="100000"/>
            </a:lnSpc>
            <a:spcBef>
              <a:spcPct val="0"/>
            </a:spcBef>
            <a:spcAft>
              <a:spcPct val="35000"/>
            </a:spcAft>
            <a:buNone/>
          </a:pPr>
          <a:r>
            <a:rPr lang="en-GB" sz="1800" b="1" kern="1200" dirty="0">
              <a:solidFill>
                <a:srgbClr val="000000"/>
              </a:solidFill>
              <a:latin typeface="Avenir Next LT Pro"/>
              <a:cs typeface="Calibri"/>
            </a:rPr>
            <a:t>Accessible, targeted mental health support</a:t>
          </a:r>
          <a:r>
            <a:rPr lang="en-GB" sz="1800" kern="1200" dirty="0">
              <a:solidFill>
                <a:srgbClr val="000000"/>
              </a:solidFill>
              <a:latin typeface="Avenir Next LT Pro"/>
              <a:cs typeface="Calibri"/>
            </a:rPr>
            <a:t> is an institutional priority at Cambridge (SUMS, 2021). </a:t>
          </a:r>
          <a:endParaRPr lang="en-US" sz="1800" kern="1200" dirty="0">
            <a:latin typeface="Avenir Next LT Pro"/>
          </a:endParaRPr>
        </a:p>
      </dsp:txBody>
      <dsp:txXfrm>
        <a:off x="1919259" y="710"/>
        <a:ext cx="5420532" cy="1661696"/>
      </dsp:txXfrm>
    </dsp:sp>
    <dsp:sp modelId="{D5DA8ADD-A128-4F67-8886-910F273C3687}">
      <dsp:nvSpPr>
        <dsp:cNvPr id="0" name=""/>
        <dsp:cNvSpPr/>
      </dsp:nvSpPr>
      <dsp:spPr>
        <a:xfrm>
          <a:off x="0" y="2077831"/>
          <a:ext cx="7339792" cy="16616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53C2E-ABAE-4138-B852-C47E7F7E3A7A}">
      <dsp:nvSpPr>
        <dsp:cNvPr id="0" name=""/>
        <dsp:cNvSpPr/>
      </dsp:nvSpPr>
      <dsp:spPr>
        <a:xfrm>
          <a:off x="502663" y="2451712"/>
          <a:ext cx="913933" cy="913933"/>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FF1AAE-5394-4D42-89D5-7E92626852BD}">
      <dsp:nvSpPr>
        <dsp:cNvPr id="0" name=""/>
        <dsp:cNvSpPr/>
      </dsp:nvSpPr>
      <dsp:spPr>
        <a:xfrm>
          <a:off x="1919259" y="2077831"/>
          <a:ext cx="5420532" cy="166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63" tIns="175863" rIns="175863" bIns="175863" numCol="1" spcCol="1270" anchor="ctr" anchorCtr="0">
          <a:noAutofit/>
        </a:bodyPr>
        <a:lstStyle/>
        <a:p>
          <a:pPr marL="0" lvl="0" indent="0" algn="l" defTabSz="800100" rtl="0">
            <a:lnSpc>
              <a:spcPct val="100000"/>
            </a:lnSpc>
            <a:spcBef>
              <a:spcPct val="0"/>
            </a:spcBef>
            <a:spcAft>
              <a:spcPct val="35000"/>
            </a:spcAft>
            <a:buNone/>
          </a:pPr>
          <a:r>
            <a:rPr lang="en-GB" sz="1800" kern="1200" dirty="0">
              <a:latin typeface="Avenir Next LT Pro"/>
            </a:rPr>
            <a:t>Doctoral training programmes attentive to </a:t>
          </a:r>
          <a:r>
            <a:rPr lang="en-GB" sz="1800" b="1" kern="1200" dirty="0">
              <a:latin typeface="Avenir Next LT Pro"/>
            </a:rPr>
            <a:t>resilience and self-leadership</a:t>
          </a:r>
          <a:r>
            <a:rPr lang="en-GB" sz="1800" kern="1200" dirty="0">
              <a:latin typeface="Avenir Next LT Pro"/>
            </a:rPr>
            <a:t> can reduce isolation, stress, and boost </a:t>
          </a:r>
          <a:r>
            <a:rPr lang="en-GB" sz="1800" b="0" kern="1200" dirty="0">
              <a:latin typeface="Avenir Next LT Pro"/>
            </a:rPr>
            <a:t>'psychological capital'</a:t>
          </a:r>
          <a:r>
            <a:rPr lang="en-GB" sz="1800" kern="1200" dirty="0">
              <a:latin typeface="Avenir Next LT Pro"/>
            </a:rPr>
            <a:t> (Barry et al., 2019). </a:t>
          </a:r>
          <a:endParaRPr lang="en-US" sz="1800" kern="1200" dirty="0">
            <a:latin typeface="Avenir Next LT Pro"/>
          </a:endParaRPr>
        </a:p>
      </dsp:txBody>
      <dsp:txXfrm>
        <a:off x="1919259" y="2077831"/>
        <a:ext cx="5420532" cy="1661696"/>
      </dsp:txXfrm>
    </dsp:sp>
    <dsp:sp modelId="{7C3CF465-6167-4318-9695-1F8BC6F78101}">
      <dsp:nvSpPr>
        <dsp:cNvPr id="0" name=""/>
        <dsp:cNvSpPr/>
      </dsp:nvSpPr>
      <dsp:spPr>
        <a:xfrm>
          <a:off x="0" y="4154952"/>
          <a:ext cx="7339792" cy="16616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0FAA4-E2E2-4E4D-B679-31593B0D442D}">
      <dsp:nvSpPr>
        <dsp:cNvPr id="0" name=""/>
        <dsp:cNvSpPr/>
      </dsp:nvSpPr>
      <dsp:spPr>
        <a:xfrm>
          <a:off x="502663" y="4528833"/>
          <a:ext cx="913933" cy="913933"/>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A8FF85-D723-42FC-978B-160DB24C8B02}">
      <dsp:nvSpPr>
        <dsp:cNvPr id="0" name=""/>
        <dsp:cNvSpPr/>
      </dsp:nvSpPr>
      <dsp:spPr>
        <a:xfrm>
          <a:off x="1919259" y="4154952"/>
          <a:ext cx="5420532" cy="166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63" tIns="175863" rIns="175863" bIns="175863"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venir Next LT Pro"/>
            </a:rPr>
            <a:t>Mousavi et al. (2018) Minnesota study: </a:t>
          </a:r>
          <a:r>
            <a:rPr lang="en-GB" sz="1800" b="1" kern="1200" dirty="0">
              <a:latin typeface="Avenir Next LT Pro"/>
            </a:rPr>
            <a:t>holistic approach to PG wellbeing and Department culture.</a:t>
          </a:r>
          <a:r>
            <a:rPr lang="en-GB" sz="1800" b="0" kern="1200" dirty="0">
              <a:latin typeface="Avenir Next LT Pro"/>
            </a:rPr>
            <a:t> Incl.</a:t>
          </a:r>
          <a:r>
            <a:rPr lang="en-GB" sz="1800" kern="1200" dirty="0">
              <a:latin typeface="Avenir Next LT Pro"/>
            </a:rPr>
            <a:t> policy, mental health awareness events and initiatives, co-production forums. </a:t>
          </a:r>
          <a:endParaRPr lang="en-US" sz="1800" kern="1200" dirty="0">
            <a:latin typeface="Avenir Next LT Pro"/>
          </a:endParaRPr>
        </a:p>
      </dsp:txBody>
      <dsp:txXfrm>
        <a:off x="1919259" y="4154952"/>
        <a:ext cx="5420532" cy="16616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4490F-EE5E-4125-873E-DD5E6FAB74EF}">
      <dsp:nvSpPr>
        <dsp:cNvPr id="0" name=""/>
        <dsp:cNvSpPr/>
      </dsp:nvSpPr>
      <dsp:spPr>
        <a:xfrm>
          <a:off x="0" y="2249"/>
          <a:ext cx="6609108" cy="11402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F8ED6-4E13-4E65-819A-C94161BD2F90}">
      <dsp:nvSpPr>
        <dsp:cNvPr id="0" name=""/>
        <dsp:cNvSpPr/>
      </dsp:nvSpPr>
      <dsp:spPr>
        <a:xfrm>
          <a:off x="344926" y="258806"/>
          <a:ext cx="627139" cy="627139"/>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582143-4893-466E-934B-EEBF246D88CB}">
      <dsp:nvSpPr>
        <dsp:cNvPr id="0" name=""/>
        <dsp:cNvSpPr/>
      </dsp:nvSpPr>
      <dsp:spPr>
        <a:xfrm>
          <a:off x="1316992" y="2249"/>
          <a:ext cx="5292115" cy="1140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77" tIns="120677" rIns="120677" bIns="120677" numCol="1" spcCol="1270" anchor="ctr" anchorCtr="0">
          <a:noAutofit/>
        </a:bodyPr>
        <a:lstStyle/>
        <a:p>
          <a:pPr marL="0" lvl="0" indent="0" algn="l" defTabSz="844550">
            <a:lnSpc>
              <a:spcPct val="100000"/>
            </a:lnSpc>
            <a:spcBef>
              <a:spcPct val="0"/>
            </a:spcBef>
            <a:spcAft>
              <a:spcPct val="35000"/>
            </a:spcAft>
            <a:buNone/>
          </a:pPr>
          <a:r>
            <a:rPr lang="en-GB" sz="1900" b="1" kern="1200">
              <a:latin typeface="Avenir Next LT Pro"/>
            </a:rPr>
            <a:t>Knowledge sharing forums</a:t>
          </a:r>
          <a:r>
            <a:rPr lang="en-GB" sz="1900" kern="1200">
              <a:latin typeface="Avenir Next LT Pro"/>
            </a:rPr>
            <a:t>: academic identity, career progression</a:t>
          </a:r>
          <a:endParaRPr lang="en-US" sz="1900" kern="1200">
            <a:latin typeface="Avenir Next LT Pro"/>
          </a:endParaRPr>
        </a:p>
      </dsp:txBody>
      <dsp:txXfrm>
        <a:off x="1316992" y="2249"/>
        <a:ext cx="5292115" cy="1140253"/>
      </dsp:txXfrm>
    </dsp:sp>
    <dsp:sp modelId="{291D8630-62EF-49AC-8BDB-52C04CF1A5EB}">
      <dsp:nvSpPr>
        <dsp:cNvPr id="0" name=""/>
        <dsp:cNvSpPr/>
      </dsp:nvSpPr>
      <dsp:spPr>
        <a:xfrm>
          <a:off x="0" y="1427566"/>
          <a:ext cx="6609108" cy="11402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38DE1-1B22-4B23-B425-22A33906A197}">
      <dsp:nvSpPr>
        <dsp:cNvPr id="0" name=""/>
        <dsp:cNvSpPr/>
      </dsp:nvSpPr>
      <dsp:spPr>
        <a:xfrm>
          <a:off x="344926" y="1684123"/>
          <a:ext cx="627139" cy="627139"/>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D0943-1594-4018-A813-BA2B4041BA9F}">
      <dsp:nvSpPr>
        <dsp:cNvPr id="0" name=""/>
        <dsp:cNvSpPr/>
      </dsp:nvSpPr>
      <dsp:spPr>
        <a:xfrm>
          <a:off x="1316992" y="1427566"/>
          <a:ext cx="5292115" cy="1140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77" tIns="120677" rIns="120677" bIns="120677" numCol="1" spcCol="1270" anchor="ctr" anchorCtr="0">
          <a:noAutofit/>
        </a:bodyPr>
        <a:lstStyle/>
        <a:p>
          <a:pPr marL="0" lvl="0" indent="0" algn="l" defTabSz="844550">
            <a:lnSpc>
              <a:spcPct val="100000"/>
            </a:lnSpc>
            <a:spcBef>
              <a:spcPct val="0"/>
            </a:spcBef>
            <a:spcAft>
              <a:spcPct val="35000"/>
            </a:spcAft>
            <a:buNone/>
          </a:pPr>
          <a:r>
            <a:rPr lang="en-GB" sz="1900" b="1" kern="1200">
              <a:latin typeface="Avenir Next LT Pro"/>
            </a:rPr>
            <a:t>Professional skills development training</a:t>
          </a:r>
          <a:r>
            <a:rPr lang="en-GB" sz="1900" kern="1200">
              <a:latin typeface="Avenir Next LT Pro"/>
            </a:rPr>
            <a:t>: standardised and tailored</a:t>
          </a:r>
          <a:endParaRPr lang="en-US" sz="1900" kern="1200">
            <a:latin typeface="Avenir Next LT Pro"/>
          </a:endParaRPr>
        </a:p>
      </dsp:txBody>
      <dsp:txXfrm>
        <a:off x="1316992" y="1427566"/>
        <a:ext cx="5292115" cy="1140253"/>
      </dsp:txXfrm>
    </dsp:sp>
    <dsp:sp modelId="{C23C7338-FB72-4A14-ACC5-7BAF1F2E09E5}">
      <dsp:nvSpPr>
        <dsp:cNvPr id="0" name=""/>
        <dsp:cNvSpPr/>
      </dsp:nvSpPr>
      <dsp:spPr>
        <a:xfrm>
          <a:off x="0" y="2852882"/>
          <a:ext cx="6609108" cy="11402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BAA4E-3079-4696-933A-0D087CE8854A}">
      <dsp:nvSpPr>
        <dsp:cNvPr id="0" name=""/>
        <dsp:cNvSpPr/>
      </dsp:nvSpPr>
      <dsp:spPr>
        <a:xfrm>
          <a:off x="344926" y="3109439"/>
          <a:ext cx="627139" cy="627139"/>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FC77A-56F4-4AA9-BA96-FA132D7170DD}">
      <dsp:nvSpPr>
        <dsp:cNvPr id="0" name=""/>
        <dsp:cNvSpPr/>
      </dsp:nvSpPr>
      <dsp:spPr>
        <a:xfrm>
          <a:off x="1316992" y="2852882"/>
          <a:ext cx="5292115" cy="1140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77" tIns="120677" rIns="120677" bIns="120677" numCol="1" spcCol="1270" anchor="ctr" anchorCtr="0">
          <a:noAutofit/>
        </a:bodyPr>
        <a:lstStyle/>
        <a:p>
          <a:pPr marL="0" lvl="0" indent="0" algn="l" defTabSz="844550">
            <a:lnSpc>
              <a:spcPct val="100000"/>
            </a:lnSpc>
            <a:spcBef>
              <a:spcPct val="0"/>
            </a:spcBef>
            <a:spcAft>
              <a:spcPct val="35000"/>
            </a:spcAft>
            <a:buNone/>
          </a:pPr>
          <a:r>
            <a:rPr lang="en-GB" sz="1900" b="1" kern="1200">
              <a:latin typeface="Avenir Next LT Pro"/>
            </a:rPr>
            <a:t>Peer/staff mentoring</a:t>
          </a:r>
          <a:r>
            <a:rPr lang="en-GB" sz="1900" kern="1200">
              <a:latin typeface="Avenir Next LT Pro"/>
            </a:rPr>
            <a:t>: connection, transitions, perspective</a:t>
          </a:r>
          <a:endParaRPr lang="en-US" sz="1900" kern="1200">
            <a:latin typeface="Avenir Next LT Pro"/>
          </a:endParaRPr>
        </a:p>
      </dsp:txBody>
      <dsp:txXfrm>
        <a:off x="1316992" y="2852882"/>
        <a:ext cx="5292115" cy="1140253"/>
      </dsp:txXfrm>
    </dsp:sp>
    <dsp:sp modelId="{8E166A32-6416-4D22-B7D0-25395B9284BF}">
      <dsp:nvSpPr>
        <dsp:cNvPr id="0" name=""/>
        <dsp:cNvSpPr/>
      </dsp:nvSpPr>
      <dsp:spPr>
        <a:xfrm>
          <a:off x="0" y="4278199"/>
          <a:ext cx="6609108" cy="11402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B3504-B7D1-4488-9AE9-56BD984F7B83}">
      <dsp:nvSpPr>
        <dsp:cNvPr id="0" name=""/>
        <dsp:cNvSpPr/>
      </dsp:nvSpPr>
      <dsp:spPr>
        <a:xfrm>
          <a:off x="344926" y="4534756"/>
          <a:ext cx="627139" cy="627139"/>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D18D3B-0C5B-4B85-885F-2E1F91F3741A}">
      <dsp:nvSpPr>
        <dsp:cNvPr id="0" name=""/>
        <dsp:cNvSpPr/>
      </dsp:nvSpPr>
      <dsp:spPr>
        <a:xfrm>
          <a:off x="1316992" y="4278199"/>
          <a:ext cx="5292115" cy="1140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77" tIns="120677" rIns="120677" bIns="120677" numCol="1" spcCol="1270" anchor="ctr" anchorCtr="0">
          <a:noAutofit/>
        </a:bodyPr>
        <a:lstStyle/>
        <a:p>
          <a:pPr marL="0" lvl="0" indent="0" algn="l" defTabSz="844550">
            <a:lnSpc>
              <a:spcPct val="100000"/>
            </a:lnSpc>
            <a:spcBef>
              <a:spcPct val="0"/>
            </a:spcBef>
            <a:spcAft>
              <a:spcPct val="35000"/>
            </a:spcAft>
            <a:buNone/>
          </a:pPr>
          <a:r>
            <a:rPr lang="en-GB" sz="1900" b="1" kern="1200">
              <a:latin typeface="Avenir Next LT Pro"/>
            </a:rPr>
            <a:t>Coaching</a:t>
          </a:r>
          <a:r>
            <a:rPr lang="en-GB" sz="1900" b="0" kern="1200">
              <a:latin typeface="Avenir Next LT Pro"/>
            </a:rPr>
            <a:t>:</a:t>
          </a:r>
          <a:r>
            <a:rPr lang="en-GB" sz="1900" kern="1200">
              <a:latin typeface="Avenir Next LT Pro"/>
            </a:rPr>
            <a:t> problem solving competencies, reducing anxiousness about research/future</a:t>
          </a:r>
          <a:endParaRPr lang="en-US" sz="1900" kern="1200">
            <a:latin typeface="Avenir Next LT Pro"/>
          </a:endParaRPr>
        </a:p>
      </dsp:txBody>
      <dsp:txXfrm>
        <a:off x="1316992" y="4278199"/>
        <a:ext cx="5292115" cy="11402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DF679-AA5F-4B0F-849F-FC2647D90682}" type="datetimeFigureOut">
              <a:rPr lang="en-GB" smtClean="0"/>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F7744-B17E-44BB-93A2-A43BA4B3AAB8}" type="slidenum">
              <a:rPr lang="en-GB" smtClean="0"/>
              <a:t>‹#›</a:t>
            </a:fld>
            <a:endParaRPr lang="en-GB"/>
          </a:p>
        </p:txBody>
      </p:sp>
    </p:spTree>
    <p:extLst>
      <p:ext uri="{BB962C8B-B14F-4D97-AF65-F5344CB8AC3E}">
        <p14:creationId xmlns:p14="http://schemas.microsoft.com/office/powerpoint/2010/main" val="178005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0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25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9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HESA, 2022 - https://</a:t>
            </a:r>
            <a:r>
              <a:rPr lang="en-US" err="1"/>
              <a:t>www.hesa.ac.uk</a:t>
            </a:r>
            <a:r>
              <a:rPr lang="en-US"/>
              <a:t>/data-and-analysis/students/</a:t>
            </a:r>
            <a:r>
              <a:rPr lang="en-US" err="1"/>
              <a:t>whos</a:t>
            </a:r>
            <a:r>
              <a:rPr lang="en-US"/>
              <a:t>-in-he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91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7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13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3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24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3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89502-DE1F-45A4-AEA8-8DF04B8D23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996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A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4822-CBEB-046A-CAAE-5B7775A6F08C}"/>
              </a:ext>
            </a:extLst>
          </p:cNvPr>
          <p:cNvSpPr>
            <a:spLocks noGrp="1"/>
          </p:cNvSpPr>
          <p:nvPr>
            <p:ph type="ctrTitle" hasCustomPrompt="1"/>
          </p:nvPr>
        </p:nvSpPr>
        <p:spPr>
          <a:xfrm>
            <a:off x="1524002" y="3012325"/>
            <a:ext cx="9144000" cy="1514213"/>
          </a:xfrm>
        </p:spPr>
        <p:txBody>
          <a:bodyPr anchor="t"/>
          <a:lstStyle>
            <a:lvl1pPr algn="ctr">
              <a:defRPr sz="6000">
                <a:solidFill>
                  <a:srgbClr val="002060"/>
                </a:solidFill>
                <a:latin typeface="Sabon" panose="00000400000000000000" pitchFamily="2" charset="0"/>
              </a:defRPr>
            </a:lvl1pPr>
          </a:lstStyle>
          <a:p>
            <a:r>
              <a:rPr lang="en-US" dirty="0"/>
              <a:t>Title</a:t>
            </a:r>
            <a:endParaRPr lang="en-GB" dirty="0"/>
          </a:p>
        </p:txBody>
      </p:sp>
      <p:sp>
        <p:nvSpPr>
          <p:cNvPr id="3" name="Subtitle 2">
            <a:extLst>
              <a:ext uri="{FF2B5EF4-FFF2-40B4-BE49-F238E27FC236}">
                <a16:creationId xmlns:a16="http://schemas.microsoft.com/office/drawing/2014/main" id="{C7CD3E3A-617D-66D4-BEC4-ADBC4C092411}"/>
              </a:ext>
            </a:extLst>
          </p:cNvPr>
          <p:cNvSpPr>
            <a:spLocks noGrp="1"/>
          </p:cNvSpPr>
          <p:nvPr>
            <p:ph type="subTitle" idx="1" hasCustomPrompt="1"/>
          </p:nvPr>
        </p:nvSpPr>
        <p:spPr>
          <a:xfrm>
            <a:off x="1524000" y="4536500"/>
            <a:ext cx="9144000" cy="561600"/>
          </a:xfrm>
        </p:spPr>
        <p:txBody>
          <a:bodyPr/>
          <a:lstStyle>
            <a:lvl1pPr marL="0" indent="0" algn="ctr">
              <a:buNone/>
              <a:defRPr sz="2400">
                <a:latin typeface="Sabon"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5" name="Rectangle 4">
            <a:extLst>
              <a:ext uri="{FF2B5EF4-FFF2-40B4-BE49-F238E27FC236}">
                <a16:creationId xmlns:a16="http://schemas.microsoft.com/office/drawing/2014/main" id="{0486A373-D09B-3958-5C7A-80B774BA73A0}"/>
              </a:ext>
            </a:extLst>
          </p:cNvPr>
          <p:cNvSpPr/>
          <p:nvPr/>
        </p:nvSpPr>
        <p:spPr>
          <a:xfrm>
            <a:off x="0" y="5602776"/>
            <a:ext cx="12192000" cy="12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61D47821-2654-9E78-960A-494DAF55172A}"/>
              </a:ext>
            </a:extLst>
          </p:cNvPr>
          <p:cNvSpPr>
            <a:spLocks noGrp="1"/>
          </p:cNvSpPr>
          <p:nvPr>
            <p:ph type="body" sz="quarter" idx="13" hasCustomPrompt="1"/>
          </p:nvPr>
        </p:nvSpPr>
        <p:spPr>
          <a:xfrm>
            <a:off x="3884447" y="5988694"/>
            <a:ext cx="4423099" cy="488163"/>
          </a:xfrm>
        </p:spPr>
        <p:txBody>
          <a:bodyPr/>
          <a:lstStyle>
            <a:lvl1pPr marL="0" indent="0" algn="ctr">
              <a:buNone/>
              <a:defRPr>
                <a:solidFill>
                  <a:srgbClr val="FFFAEB"/>
                </a:solidFill>
                <a:latin typeface="Sabon" panose="00000400000000000000" pitchFamily="2" charset="0"/>
              </a:defRPr>
            </a:lvl1pPr>
          </a:lstStyle>
          <a:p>
            <a:pPr lvl="0"/>
            <a:r>
              <a:rPr lang="en-US" dirty="0"/>
              <a:t>Name(s)</a:t>
            </a:r>
            <a:endParaRPr lang="en-GB" dirty="0"/>
          </a:p>
        </p:txBody>
      </p:sp>
      <p:pic>
        <p:nvPicPr>
          <p:cNvPr id="7" name="Picture 6" descr="A picture containing text, sign&#10;&#10;Description automatically generated">
            <a:extLst>
              <a:ext uri="{FF2B5EF4-FFF2-40B4-BE49-F238E27FC236}">
                <a16:creationId xmlns:a16="http://schemas.microsoft.com/office/drawing/2014/main" id="{64AFFBC3-F849-E3AB-1303-2799BD68FE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66862" y="1070722"/>
            <a:ext cx="3258268" cy="1228736"/>
          </a:xfrm>
          <a:prstGeom prst="rect">
            <a:avLst/>
          </a:prstGeom>
        </p:spPr>
      </p:pic>
      <p:sp>
        <p:nvSpPr>
          <p:cNvPr id="9" name="Rectangle 8">
            <a:extLst>
              <a:ext uri="{FF2B5EF4-FFF2-40B4-BE49-F238E27FC236}">
                <a16:creationId xmlns:a16="http://schemas.microsoft.com/office/drawing/2014/main" id="{11D41880-C428-A4A9-6801-05A1FBD0CF1C}"/>
              </a:ext>
            </a:extLst>
          </p:cNvPr>
          <p:cNvSpPr/>
          <p:nvPr/>
        </p:nvSpPr>
        <p:spPr>
          <a:xfrm>
            <a:off x="0" y="-2144"/>
            <a:ext cx="12192000" cy="3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02971D6-80D1-45C2-08C2-FF8F687382C5}"/>
              </a:ext>
            </a:extLst>
          </p:cNvPr>
          <p:cNvSpPr/>
          <p:nvPr userDrawn="1"/>
        </p:nvSpPr>
        <p:spPr>
          <a:xfrm>
            <a:off x="0" y="5602776"/>
            <a:ext cx="12192000" cy="12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 sign&#10;&#10;Description automatically generated">
            <a:extLst>
              <a:ext uri="{FF2B5EF4-FFF2-40B4-BE49-F238E27FC236}">
                <a16:creationId xmlns:a16="http://schemas.microsoft.com/office/drawing/2014/main" id="{DAA1B94E-4632-EEB1-D828-6BFCAECF62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66862" y="1070722"/>
            <a:ext cx="3258268" cy="1228736"/>
          </a:xfrm>
          <a:prstGeom prst="rect">
            <a:avLst/>
          </a:prstGeom>
        </p:spPr>
      </p:pic>
      <p:sp>
        <p:nvSpPr>
          <p:cNvPr id="8" name="Rectangle 7">
            <a:extLst>
              <a:ext uri="{FF2B5EF4-FFF2-40B4-BE49-F238E27FC236}">
                <a16:creationId xmlns:a16="http://schemas.microsoft.com/office/drawing/2014/main" id="{05C96809-9B48-D7A4-4C95-69778109762D}"/>
              </a:ext>
            </a:extLst>
          </p:cNvPr>
          <p:cNvSpPr/>
          <p:nvPr userDrawn="1"/>
        </p:nvSpPr>
        <p:spPr>
          <a:xfrm>
            <a:off x="0" y="-2144"/>
            <a:ext cx="12192000" cy="36000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31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383A-3BE1-C3B5-B03D-158E04E48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8030E5-502A-4D49-03C4-850E1F119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005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964D12-8877-76FA-CE73-A7807D3B43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8F153-8854-E73D-CE41-B4DD1ADCB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33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1/25/2024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39763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1/25/2024</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72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1/25/2024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4124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1/25/2024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7107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1/25/2024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0601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1/25/2024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81718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1/25/2024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8283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1/25/2024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942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237-3791-506B-DF38-0C6CAEA914FE}"/>
              </a:ext>
            </a:extLst>
          </p:cNvPr>
          <p:cNvSpPr>
            <a:spLocks noGrp="1"/>
          </p:cNvSpPr>
          <p:nvPr>
            <p:ph type="title"/>
          </p:nvPr>
        </p:nvSpPr>
        <p:spPr>
          <a:xfrm>
            <a:off x="1122218" y="365125"/>
            <a:ext cx="10231582"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54AAD3-0270-FB3C-A607-DA863E02C47B}"/>
              </a:ext>
            </a:extLst>
          </p:cNvPr>
          <p:cNvSpPr>
            <a:spLocks noGrp="1"/>
          </p:cNvSpPr>
          <p:nvPr>
            <p:ph idx="1"/>
          </p:nvPr>
        </p:nvSpPr>
        <p:spPr>
          <a:xfrm>
            <a:off x="1122218" y="1825625"/>
            <a:ext cx="1023158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849A183-8A73-E504-358E-C838C389F6DB}"/>
              </a:ext>
            </a:extLst>
          </p:cNvPr>
          <p:cNvSpPr/>
          <p:nvPr/>
        </p:nvSpPr>
        <p:spPr>
          <a:xfrm>
            <a:off x="0" y="0"/>
            <a:ext cx="720000" cy="6858001"/>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0F92C15-C664-26DB-2BA4-78C9B14EB421}"/>
              </a:ext>
            </a:extLst>
          </p:cNvPr>
          <p:cNvSpPr/>
          <p:nvPr userDrawn="1"/>
        </p:nvSpPr>
        <p:spPr>
          <a:xfrm>
            <a:off x="0" y="0"/>
            <a:ext cx="720000" cy="6858001"/>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7249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1/25/2024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137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1/25/2024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6535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1/25/2024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86374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C885-1946-4BE1-B7CB-4E8CDD581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863CE2-0E53-4C57-9FFF-4266B88A3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24299E-E41C-4AED-82D7-6533A6F1BC66}"/>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5" name="Footer Placeholder 4">
            <a:extLst>
              <a:ext uri="{FF2B5EF4-FFF2-40B4-BE49-F238E27FC236}">
                <a16:creationId xmlns:a16="http://schemas.microsoft.com/office/drawing/2014/main" id="{0416CAC8-87B8-46D4-A5E8-1DE5CB7C89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C82E6-6E60-44B8-B43D-475C25E82E76}"/>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667679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2708-1E49-4F8C-9684-02EA8A2325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46778-B373-4E2E-8BA3-F1E05C75A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A1269-8599-4A57-BF0C-9708BEE124B0}"/>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5" name="Footer Placeholder 4">
            <a:extLst>
              <a:ext uri="{FF2B5EF4-FFF2-40B4-BE49-F238E27FC236}">
                <a16:creationId xmlns:a16="http://schemas.microsoft.com/office/drawing/2014/main" id="{210D80AC-6997-429B-93E1-F49E56FF2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DBA93-3402-41FD-AEAA-B9CC228DEAEE}"/>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116666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4382-160A-4AD5-A6C3-9629334AF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C91A91-662E-4C9A-AA88-CC931DBE7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3A319-5F0B-47FB-A5CE-572270425030}"/>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5" name="Footer Placeholder 4">
            <a:extLst>
              <a:ext uri="{FF2B5EF4-FFF2-40B4-BE49-F238E27FC236}">
                <a16:creationId xmlns:a16="http://schemas.microsoft.com/office/drawing/2014/main" id="{4A4C3E8A-5F47-441F-B65B-1C093ABA6A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E8F89-E241-4962-BC8F-AC5FB2A24B03}"/>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1214555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7231-AB8A-401A-8A5A-38B5A0938A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6CEA29-707B-49C7-AA8E-1331E3D84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1194F4-7901-4854-B8DE-7141CC2ED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6BD4BE-87B9-4E49-B5A5-A031B823055A}"/>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6" name="Footer Placeholder 5">
            <a:extLst>
              <a:ext uri="{FF2B5EF4-FFF2-40B4-BE49-F238E27FC236}">
                <a16:creationId xmlns:a16="http://schemas.microsoft.com/office/drawing/2014/main" id="{B8B0C47F-105D-4B0C-A938-740F607DF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31D62-F141-45F7-AB95-5641A540A622}"/>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920282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38CB-8B5C-4304-8C69-B41CE557B0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AFDED-F936-40FC-AE4F-B2C3D4570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0AC37-15AB-4C65-8963-248A38CC53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31B24D-9D6E-43DA-8542-087A0FEA7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C244E-4593-4255-95AC-E46F50846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4B741A-25C5-4D72-9139-A268CBDDF70B}"/>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8" name="Footer Placeholder 7">
            <a:extLst>
              <a:ext uri="{FF2B5EF4-FFF2-40B4-BE49-F238E27FC236}">
                <a16:creationId xmlns:a16="http://schemas.microsoft.com/office/drawing/2014/main" id="{E465EA50-23B7-489B-A692-C0122E1A17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D15941-2FD3-4E92-A446-22EF35A6DBFE}"/>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2499953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164-7449-4CF7-8C79-D6539A3F0E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13FB16-68FE-422A-8235-5506518C497C}"/>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4" name="Footer Placeholder 3">
            <a:extLst>
              <a:ext uri="{FF2B5EF4-FFF2-40B4-BE49-F238E27FC236}">
                <a16:creationId xmlns:a16="http://schemas.microsoft.com/office/drawing/2014/main" id="{2AAD1BFD-B077-4045-987D-0DDABFFAEE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901072-8857-4707-B7F6-62B8F721FE95}"/>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365636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96536-5BB1-47E2-8A6F-B4ADFEAC5435}"/>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3" name="Footer Placeholder 2">
            <a:extLst>
              <a:ext uri="{FF2B5EF4-FFF2-40B4-BE49-F238E27FC236}">
                <a16:creationId xmlns:a16="http://schemas.microsoft.com/office/drawing/2014/main" id="{E628722C-AB2E-4830-8FC2-21A5C0A497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327A5B-CFEB-4D2B-AAB3-233E54EB3363}"/>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64715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07DD-B3E3-4A9E-2016-94F274F77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0B3269-D1D7-B8C1-8BEA-8FF786063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2083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ABA9-D8D3-439F-A7F3-E4A6361FD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AB38AB-34FC-4703-ABB2-967CDDD6A8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7B948D-E1A1-46EA-82E4-3161AC5BD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33A95-586F-4E41-91FD-DF2FD64E0726}"/>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6" name="Footer Placeholder 5">
            <a:extLst>
              <a:ext uri="{FF2B5EF4-FFF2-40B4-BE49-F238E27FC236}">
                <a16:creationId xmlns:a16="http://schemas.microsoft.com/office/drawing/2014/main" id="{59AB12E3-27C1-4F60-A970-5C526AC8CB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E7F939-AD96-46D1-8056-6F0FBEF953AD}"/>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2443073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0099-DEF3-4DFB-85BA-C7041C8E6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20227A-2746-4EBF-8BAA-AFC8B3181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540408-69AD-4F4F-B73A-EBA8FEB86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884BD-3881-44A3-ADC7-59113EABCDCC}"/>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6" name="Footer Placeholder 5">
            <a:extLst>
              <a:ext uri="{FF2B5EF4-FFF2-40B4-BE49-F238E27FC236}">
                <a16:creationId xmlns:a16="http://schemas.microsoft.com/office/drawing/2014/main" id="{C7F17021-4229-4EA2-8248-847144D88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69DC77-BA53-4EC7-9FB0-B33EAF9B411B}"/>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4086516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BB6F-4C0F-4BF4-9E5C-DC1F2ACD8C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C1FB26-FED8-45F7-ACF4-AC1315AA1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0FA68-A677-481A-ABA1-A5F0C44B628C}"/>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5" name="Footer Placeholder 4">
            <a:extLst>
              <a:ext uri="{FF2B5EF4-FFF2-40B4-BE49-F238E27FC236}">
                <a16:creationId xmlns:a16="http://schemas.microsoft.com/office/drawing/2014/main" id="{BA247685-60FE-45AF-A8B3-37FF40FC77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CF1ED-1F8E-4DD4-A697-67493539BBB8}"/>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3450376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A916D-E3F5-4577-B346-7212D47DD5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A5D3F5-C76D-4E96-AC30-55DDD991E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B8D2C-E765-4E71-8C3D-2543C7B17840}"/>
              </a:ext>
            </a:extLst>
          </p:cNvPr>
          <p:cNvSpPr>
            <a:spLocks noGrp="1"/>
          </p:cNvSpPr>
          <p:nvPr>
            <p:ph type="dt" sz="half" idx="10"/>
          </p:nvPr>
        </p:nvSpPr>
        <p:spPr/>
        <p:txBody>
          <a:bodyPr/>
          <a:lstStyle/>
          <a:p>
            <a:fld id="{C4D8E8C9-EE63-41C3-99BE-6DD5F3B633CA}" type="datetimeFigureOut">
              <a:rPr lang="en-GB" smtClean="0"/>
              <a:t>25/01/2024</a:t>
            </a:fld>
            <a:endParaRPr lang="en-GB"/>
          </a:p>
        </p:txBody>
      </p:sp>
      <p:sp>
        <p:nvSpPr>
          <p:cNvPr id="5" name="Footer Placeholder 4">
            <a:extLst>
              <a:ext uri="{FF2B5EF4-FFF2-40B4-BE49-F238E27FC236}">
                <a16:creationId xmlns:a16="http://schemas.microsoft.com/office/drawing/2014/main" id="{C95F2C60-3924-4D1D-BABB-568C0EE08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428DF5-2E0C-4C4F-B1CB-70AEF5BFB3FD}"/>
              </a:ext>
            </a:extLst>
          </p:cNvPr>
          <p:cNvSpPr>
            <a:spLocks noGrp="1"/>
          </p:cNvSpPr>
          <p:nvPr>
            <p:ph type="sldNum" sz="quarter" idx="12"/>
          </p:nvPr>
        </p:nvSpPr>
        <p:spPr/>
        <p:txBody>
          <a:bodyPr/>
          <a:lstStyle/>
          <a:p>
            <a:fld id="{91AFCC31-46FA-4A8C-A4B2-0C8A51A91F79}" type="slidenum">
              <a:rPr lang="en-GB" smtClean="0"/>
              <a:t>‹#›</a:t>
            </a:fld>
            <a:endParaRPr lang="en-GB"/>
          </a:p>
        </p:txBody>
      </p:sp>
    </p:spTree>
    <p:extLst>
      <p:ext uri="{BB962C8B-B14F-4D97-AF65-F5344CB8AC3E}">
        <p14:creationId xmlns:p14="http://schemas.microsoft.com/office/powerpoint/2010/main" val="1569173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56018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40552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103456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532315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306468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502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040C-79D7-88BE-CDB0-F35191669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406550-057C-C681-A11C-554FD3696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1C52B5-43F3-72B1-7474-D1471F4D48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3804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074204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235903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15108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478036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1/25/2024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5466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8841-8821-9D0F-791A-96581D1CB3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F4805-3D99-2A3F-9FFB-AAFA4C458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5DAEE-C539-5658-599B-DD0740C64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55A6C-99A0-1FA1-A099-CB4C94229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C40105-9324-4CB1-21F3-5C0B8D0FC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38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1F57-F6BC-EA22-D233-921A8376541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942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95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C7E8-3C2E-FE91-6526-1D2E70816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5532E7-759D-59C1-2EFF-7D25B0514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8A97CA-3065-996F-AB39-7493DB2D5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1133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5F00-E256-C197-429E-C1CBDF03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7BBC34-4741-C098-AA45-6FC0A0EBE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4EA4992-7B15-D328-D82B-81FFBD389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3847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B4D68-0DE9-5330-559E-0BCE8820E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03BB923-D176-ACA7-8151-9CC58C9FF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4EB49A7-59C9-26B4-A83C-64C701614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4EF07-4E58-45C4-880F-C1E4DD34AEB2}" type="datetimeFigureOut">
              <a:rPr lang="en-GB" smtClean="0"/>
              <a:t>25/01/2024</a:t>
            </a:fld>
            <a:endParaRPr lang="en-GB"/>
          </a:p>
        </p:txBody>
      </p:sp>
      <p:sp>
        <p:nvSpPr>
          <p:cNvPr id="5" name="Footer Placeholder 4">
            <a:extLst>
              <a:ext uri="{FF2B5EF4-FFF2-40B4-BE49-F238E27FC236}">
                <a16:creationId xmlns:a16="http://schemas.microsoft.com/office/drawing/2014/main" id="{86BBE8E7-189D-7553-6056-A95EAD8BF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C13AD1-6524-40BC-53A2-F091214AA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CACB4-1744-4569-8D44-3E8ABBA5A8BF}" type="slidenum">
              <a:rPr lang="en-GB" smtClean="0"/>
              <a:t>‹#›</a:t>
            </a:fld>
            <a:endParaRPr lang="en-GB"/>
          </a:p>
        </p:txBody>
      </p:sp>
    </p:spTree>
    <p:extLst>
      <p:ext uri="{BB962C8B-B14F-4D97-AF65-F5344CB8AC3E}">
        <p14:creationId xmlns:p14="http://schemas.microsoft.com/office/powerpoint/2010/main" val="1760005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2060"/>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1/25/2024</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860172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B9ADF-51E0-4567-B761-8542A50FB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596371-4CF5-406F-B0DD-59AB824E5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E02441-D31A-47AF-A27B-7634497F8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8E8C9-EE63-41C3-99BE-6DD5F3B633CA}" type="datetimeFigureOut">
              <a:rPr lang="en-GB" smtClean="0"/>
              <a:t>25/01/2024</a:t>
            </a:fld>
            <a:endParaRPr lang="en-GB"/>
          </a:p>
        </p:txBody>
      </p:sp>
      <p:sp>
        <p:nvSpPr>
          <p:cNvPr id="5" name="Footer Placeholder 4">
            <a:extLst>
              <a:ext uri="{FF2B5EF4-FFF2-40B4-BE49-F238E27FC236}">
                <a16:creationId xmlns:a16="http://schemas.microsoft.com/office/drawing/2014/main" id="{F099580D-269C-4423-BAB9-B8AB41A62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06D3FE-97BD-49B5-AC69-EF8B88727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FCC31-46FA-4A8C-A4B2-0C8A51A91F79}" type="slidenum">
              <a:rPr lang="en-GB" smtClean="0"/>
              <a:t>‹#›</a:t>
            </a:fld>
            <a:endParaRPr lang="en-GB"/>
          </a:p>
        </p:txBody>
      </p:sp>
    </p:spTree>
    <p:extLst>
      <p:ext uri="{BB962C8B-B14F-4D97-AF65-F5344CB8AC3E}">
        <p14:creationId xmlns:p14="http://schemas.microsoft.com/office/powerpoint/2010/main" val="13026543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1/25/2024</a:t>
            </a:fld>
            <a:endParaRPr lang="en-US"/>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a:p>
        </p:txBody>
      </p:sp>
    </p:spTree>
    <p:extLst>
      <p:ext uri="{BB962C8B-B14F-4D97-AF65-F5344CB8AC3E}">
        <p14:creationId xmlns:p14="http://schemas.microsoft.com/office/powerpoint/2010/main" val="23437175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aw641@cam.ac.uk" TargetMode="External"/><Relationship Id="rId7" Type="http://schemas.openxmlformats.org/officeDocument/2006/relationships/image" Target="../media/image79.png"/><Relationship Id="rId2" Type="http://schemas.openxmlformats.org/officeDocument/2006/relationships/hyperlink" Target="mailto:pjm11@st-andrews.ac.uk"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4E9A-3D06-1394-264C-388EA6FA924E}"/>
              </a:ext>
            </a:extLst>
          </p:cNvPr>
          <p:cNvSpPr>
            <a:spLocks noGrp="1"/>
          </p:cNvSpPr>
          <p:nvPr>
            <p:ph type="ctrTitle"/>
          </p:nvPr>
        </p:nvSpPr>
        <p:spPr>
          <a:xfrm>
            <a:off x="298227" y="3022287"/>
            <a:ext cx="11595538" cy="1514213"/>
          </a:xfrm>
        </p:spPr>
        <p:txBody>
          <a:bodyPr anchor="t">
            <a:noAutofit/>
          </a:bodyPr>
          <a:lstStyle/>
          <a:p>
            <a:r>
              <a:rPr lang="en-GB" sz="4400" dirty="0"/>
              <a:t>Annual Meeting for Directors of Postgraduate Education &amp; Postgraduate Tutors</a:t>
            </a:r>
          </a:p>
        </p:txBody>
      </p:sp>
      <p:sp>
        <p:nvSpPr>
          <p:cNvPr id="3" name="Subtitle 2">
            <a:extLst>
              <a:ext uri="{FF2B5EF4-FFF2-40B4-BE49-F238E27FC236}">
                <a16:creationId xmlns:a16="http://schemas.microsoft.com/office/drawing/2014/main" id="{79D668C0-73F7-1C9B-DC10-80A33C5C3C99}"/>
              </a:ext>
            </a:extLst>
          </p:cNvPr>
          <p:cNvSpPr>
            <a:spLocks noGrp="1"/>
          </p:cNvSpPr>
          <p:nvPr>
            <p:ph type="subTitle" idx="1"/>
          </p:nvPr>
        </p:nvSpPr>
        <p:spPr/>
        <p:txBody>
          <a:bodyPr>
            <a:normAutofit lnSpcReduction="10000"/>
          </a:bodyPr>
          <a:lstStyle/>
          <a:p>
            <a:r>
              <a:rPr lang="en-GB" sz="3600" dirty="0"/>
              <a:t>2023-24</a:t>
            </a:r>
          </a:p>
        </p:txBody>
      </p:sp>
    </p:spTree>
    <p:extLst>
      <p:ext uri="{BB962C8B-B14F-4D97-AF65-F5344CB8AC3E}">
        <p14:creationId xmlns:p14="http://schemas.microsoft.com/office/powerpoint/2010/main" val="109778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889E7-5D97-0242-A671-566A36621CC2}"/>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549132" y="2175730"/>
            <a:ext cx="11093735" cy="423032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Wellbeing is a critical factor influencing the student experience in HE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Wellbeing is linked to:</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academic achievement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(El Ansari &amp; Stock 2010; Humphrey &amp; McCarthy, 1998; Parker, Duffy, Wood, Bond &amp; Hogan, 2005;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Topham</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&amp; Moller, 2011)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student engagement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(Kahu,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Picton</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&amp; Nelson, 2020)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retention rates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Hixenbaugh</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Dewart</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&amp;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Towell</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2012)</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mental health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(Cooper,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Kramers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-Olen, Visser &amp; Law-van </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Wyk</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2021)</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overall experience at university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(Humphrey &amp; McCarthy, 1998; Ingram &amp; White, 2020; Royal College of Psychiatrists, 2011)</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
        <p:nvSpPr>
          <p:cNvPr id="17" name="TextBox 16"/>
          <p:cNvSpPr txBox="1"/>
          <p:nvPr/>
        </p:nvSpPr>
        <p:spPr>
          <a:xfrm>
            <a:off x="1524000" y="109756"/>
            <a:ext cx="9144002" cy="684700"/>
          </a:xfrm>
          <a:prstGeom prst="rect">
            <a:avLst/>
          </a:prstGeom>
          <a:noFill/>
        </p:spPr>
        <p:txBody>
          <a:bodyPr wrap="square" lIns="129435" tIns="64719" rIns="129435" bIns="647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Why Student Wellbeing?</a:t>
            </a:r>
          </a:p>
        </p:txBody>
      </p:sp>
      <p:sp>
        <p:nvSpPr>
          <p:cNvPr id="3" name="TextBox 2">
            <a:extLst>
              <a:ext uri="{FF2B5EF4-FFF2-40B4-BE49-F238E27FC236}">
                <a16:creationId xmlns:a16="http://schemas.microsoft.com/office/drawing/2014/main" id="{B846A308-0C8F-0569-9CE2-471EF459B61B}"/>
              </a:ext>
            </a:extLst>
          </p:cNvPr>
          <p:cNvSpPr txBox="1"/>
          <p:nvPr/>
        </p:nvSpPr>
        <p:spPr>
          <a:xfrm>
            <a:off x="483473" y="1105107"/>
            <a:ext cx="11225052" cy="86940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University students have poorer wellbeing than general adult population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(Stallman, 2010)</a:t>
            </a:r>
          </a:p>
        </p:txBody>
      </p:sp>
    </p:spTree>
    <p:extLst>
      <p:ext uri="{BB962C8B-B14F-4D97-AF65-F5344CB8AC3E}">
        <p14:creationId xmlns:p14="http://schemas.microsoft.com/office/powerpoint/2010/main" val="422911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540ED4-E14F-3241-F04E-0240F2D5D94A}"/>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321734" y="140165"/>
            <a:ext cx="12835466" cy="646313"/>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Why PGT Student Wellbeing?</a:t>
            </a:r>
          </a:p>
        </p:txBody>
      </p:sp>
      <p:sp>
        <p:nvSpPr>
          <p:cNvPr id="2" name="TextBox 1">
            <a:extLst>
              <a:ext uri="{FF2B5EF4-FFF2-40B4-BE49-F238E27FC236}">
                <a16:creationId xmlns:a16="http://schemas.microsoft.com/office/drawing/2014/main" id="{BAC2A1D9-4999-AA57-A8F6-CC328B3E0A9E}"/>
              </a:ext>
            </a:extLst>
          </p:cNvPr>
          <p:cNvSpPr txBox="1"/>
          <p:nvPr/>
        </p:nvSpPr>
        <p:spPr>
          <a:xfrm>
            <a:off x="313172" y="1713749"/>
            <a:ext cx="11730039" cy="44627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Assumption that PGTs will be successful because already ‘experts’ at studying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Tobbell</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&amp; O’Donnell, 2010)</a:t>
            </a:r>
          </a:p>
          <a:p>
            <a:pPr marL="342900" marR="0" lvl="0"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Recent literature suggests that the transition to life as a PGT student can be anxiety provoking and disorientating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Gallea</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et al, 2021; McPherson et al, 2017)</a:t>
            </a:r>
          </a:p>
          <a:p>
            <a:pPr marL="800100" marR="0" lvl="1"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Many adjustments to be made and challenges to overcome in a condensed period</a:t>
            </a:r>
          </a:p>
          <a:p>
            <a:pPr marL="342900" marR="0" lvl="0"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PGTs named the ‘overlooked cohort’ </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a:t>
            </a:r>
            <a:r>
              <a:rPr kumimoji="0" lang="en-GB" sz="20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Arial" panose="020B0604020202020204" pitchFamily="34" charset="0"/>
              </a:rPr>
              <a:t>Coneyworth</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 et al, 2019) </a:t>
            </a:r>
          </a:p>
          <a:p>
            <a:pPr marL="342900" marR="0" lvl="0"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PGT numbers are increasing; 25% of UK students in 2021-22 (HESA, 2022) </a:t>
            </a:r>
          </a:p>
          <a:p>
            <a:pPr marL="342900" marR="0" lvl="0"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973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540ED4-E14F-3241-F04E-0240F2D5D94A}"/>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321734" y="140165"/>
            <a:ext cx="12835466" cy="646313"/>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Research Aims</a:t>
            </a:r>
          </a:p>
        </p:txBody>
      </p:sp>
      <p:sp>
        <p:nvSpPr>
          <p:cNvPr id="2" name="TextBox 1">
            <a:extLst>
              <a:ext uri="{FF2B5EF4-FFF2-40B4-BE49-F238E27FC236}">
                <a16:creationId xmlns:a16="http://schemas.microsoft.com/office/drawing/2014/main" id="{BAC2A1D9-4999-AA57-A8F6-CC328B3E0A9E}"/>
              </a:ext>
            </a:extLst>
          </p:cNvPr>
          <p:cNvSpPr txBox="1"/>
          <p:nvPr/>
        </p:nvSpPr>
        <p:spPr>
          <a:xfrm>
            <a:off x="1067549" y="1438766"/>
            <a:ext cx="10467136" cy="58015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Our project aims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monitor and better understand PGT student wellbeing across the academic year</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compare levels of wellbeing across multiple academic years – pre, during and post COVID-19</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influence university policy and practice by developing the tools necessary to support PGT wellbeing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932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540ED4-E14F-3241-F04E-0240F2D5D94A}"/>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321734" y="140165"/>
            <a:ext cx="12835466" cy="646313"/>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Methodology</a:t>
            </a:r>
          </a:p>
        </p:txBody>
      </p:sp>
      <p:sp>
        <p:nvSpPr>
          <p:cNvPr id="2" name="TextBox 1">
            <a:extLst>
              <a:ext uri="{FF2B5EF4-FFF2-40B4-BE49-F238E27FC236}">
                <a16:creationId xmlns:a16="http://schemas.microsoft.com/office/drawing/2014/main" id="{BAC2A1D9-4999-AA57-A8F6-CC328B3E0A9E}"/>
              </a:ext>
            </a:extLst>
          </p:cNvPr>
          <p:cNvSpPr txBox="1"/>
          <p:nvPr/>
        </p:nvSpPr>
        <p:spPr>
          <a:xfrm>
            <a:off x="1067549" y="1438766"/>
            <a:ext cx="104671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D9CAFF-D562-974B-019D-D5BB29F315BE}"/>
              </a:ext>
            </a:extLst>
          </p:cNvPr>
          <p:cNvSpPr txBox="1"/>
          <p:nvPr/>
        </p:nvSpPr>
        <p:spPr>
          <a:xfrm>
            <a:off x="657315" y="1476866"/>
            <a:ext cx="10467136"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Postgraduate Taught students (PGTs) – typically one year of study comprising taught and research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All PGTs invited to participate via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Longitudinal design, mixed-methods approach </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Quantitative: online questionnaire;  wellbeing scale and demographics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Qualitative: opened ended questions in questionnaire, focus groups and interviews</a:t>
            </a:r>
          </a:p>
        </p:txBody>
      </p:sp>
    </p:spTree>
    <p:extLst>
      <p:ext uri="{BB962C8B-B14F-4D97-AF65-F5344CB8AC3E}">
        <p14:creationId xmlns:p14="http://schemas.microsoft.com/office/powerpoint/2010/main" val="102712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A7B03-1168-7489-5E79-C98339EAA33A}"/>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87B0F0-57EA-B829-0F96-1A8EC020DBF8}"/>
              </a:ext>
            </a:extLst>
          </p:cNvPr>
          <p:cNvSpPr txBox="1"/>
          <p:nvPr/>
        </p:nvSpPr>
        <p:spPr>
          <a:xfrm>
            <a:off x="778714" y="107820"/>
            <a:ext cx="10529136" cy="684700"/>
          </a:xfrm>
          <a:prstGeom prst="rect">
            <a:avLst/>
          </a:prstGeom>
          <a:noFill/>
        </p:spPr>
        <p:txBody>
          <a:bodyPr wrap="square" lIns="129435" tIns="64719" rIns="129435" bIns="647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Methods: Quantitative Data</a:t>
            </a:r>
          </a:p>
        </p:txBody>
      </p:sp>
      <p:graphicFrame>
        <p:nvGraphicFramePr>
          <p:cNvPr id="7" name="Table 4">
            <a:extLst>
              <a:ext uri="{FF2B5EF4-FFF2-40B4-BE49-F238E27FC236}">
                <a16:creationId xmlns:a16="http://schemas.microsoft.com/office/drawing/2014/main" id="{F74D93AA-8C13-5278-1B2C-7727BF844C86}"/>
              </a:ext>
            </a:extLst>
          </p:cNvPr>
          <p:cNvGraphicFramePr>
            <a:graphicFrameLocks noGrp="1"/>
          </p:cNvGraphicFramePr>
          <p:nvPr>
            <p:ph idx="1"/>
          </p:nvPr>
        </p:nvGraphicFramePr>
        <p:xfrm>
          <a:off x="1153922" y="2260831"/>
          <a:ext cx="9597203" cy="4111275"/>
        </p:xfrm>
        <a:graphic>
          <a:graphicData uri="http://schemas.openxmlformats.org/drawingml/2006/table">
            <a:tbl>
              <a:tblPr firstRow="1" bandRow="1">
                <a:tableStyleId>{F5AB1C69-6EDB-4FF4-983F-18BD219EF322}</a:tableStyleId>
              </a:tblPr>
              <a:tblGrid>
                <a:gridCol w="2035733">
                  <a:extLst>
                    <a:ext uri="{9D8B030D-6E8A-4147-A177-3AD203B41FA5}">
                      <a16:colId xmlns:a16="http://schemas.microsoft.com/office/drawing/2014/main" val="4105011414"/>
                    </a:ext>
                  </a:extLst>
                </a:gridCol>
                <a:gridCol w="1260245">
                  <a:extLst>
                    <a:ext uri="{9D8B030D-6E8A-4147-A177-3AD203B41FA5}">
                      <a16:colId xmlns:a16="http://schemas.microsoft.com/office/drawing/2014/main" val="831293080"/>
                    </a:ext>
                  </a:extLst>
                </a:gridCol>
                <a:gridCol w="1260245">
                  <a:extLst>
                    <a:ext uri="{9D8B030D-6E8A-4147-A177-3AD203B41FA5}">
                      <a16:colId xmlns:a16="http://schemas.microsoft.com/office/drawing/2014/main" val="2914044184"/>
                    </a:ext>
                  </a:extLst>
                </a:gridCol>
                <a:gridCol w="1260245">
                  <a:extLst>
                    <a:ext uri="{9D8B030D-6E8A-4147-A177-3AD203B41FA5}">
                      <a16:colId xmlns:a16="http://schemas.microsoft.com/office/drawing/2014/main" val="980402862"/>
                    </a:ext>
                  </a:extLst>
                </a:gridCol>
                <a:gridCol w="1260245">
                  <a:extLst>
                    <a:ext uri="{9D8B030D-6E8A-4147-A177-3AD203B41FA5}">
                      <a16:colId xmlns:a16="http://schemas.microsoft.com/office/drawing/2014/main" val="788467973"/>
                    </a:ext>
                  </a:extLst>
                </a:gridCol>
                <a:gridCol w="1260245">
                  <a:extLst>
                    <a:ext uri="{9D8B030D-6E8A-4147-A177-3AD203B41FA5}">
                      <a16:colId xmlns:a16="http://schemas.microsoft.com/office/drawing/2014/main" val="1902088351"/>
                    </a:ext>
                  </a:extLst>
                </a:gridCol>
                <a:gridCol w="1260245">
                  <a:extLst>
                    <a:ext uri="{9D8B030D-6E8A-4147-A177-3AD203B41FA5}">
                      <a16:colId xmlns:a16="http://schemas.microsoft.com/office/drawing/2014/main" val="1120374618"/>
                    </a:ext>
                  </a:extLst>
                </a:gridCol>
              </a:tblGrid>
              <a:tr h="1135154">
                <a:tc>
                  <a:txBody>
                    <a:bodyPr/>
                    <a:lstStyle/>
                    <a:p>
                      <a:r>
                        <a:rPr lang="en-GB" sz="1600">
                          <a:latin typeface="Century Gothic" panose="020B0502020202020204" pitchFamily="34" charset="0"/>
                        </a:rPr>
                        <a:t>            Academic                         </a:t>
                      </a:r>
                    </a:p>
                    <a:p>
                      <a:r>
                        <a:rPr lang="en-GB" sz="1600">
                          <a:latin typeface="Century Gothic" panose="020B0502020202020204" pitchFamily="34" charset="0"/>
                        </a:rPr>
                        <a:t>                 Year</a:t>
                      </a:r>
                    </a:p>
                    <a:p>
                      <a:r>
                        <a:rPr lang="en-GB" sz="1600">
                          <a:latin typeface="Century Gothic" panose="020B0502020202020204" pitchFamily="34" charset="0"/>
                        </a:rPr>
                        <a:t>   Time </a:t>
                      </a:r>
                    </a:p>
                    <a:p>
                      <a:r>
                        <a:rPr lang="en-GB" sz="1600">
                          <a:latin typeface="Century Gothic" panose="020B0502020202020204" pitchFamily="34" charset="0"/>
                        </a:rPr>
                        <a:t>   Period</a:t>
                      </a:r>
                    </a:p>
                  </a:txBody>
                  <a:tcPr>
                    <a:lnTlToBr w="12700" cap="flat" cmpd="sng" algn="ctr">
                      <a:solidFill>
                        <a:schemeClr val="tx1"/>
                      </a:solidFill>
                      <a:prstDash val="solid"/>
                      <a:round/>
                      <a:headEnd type="none" w="med" len="med"/>
                      <a:tailEnd type="none" w="med" len="med"/>
                    </a:lnTlToBr>
                    <a:solidFill>
                      <a:schemeClr val="accent3"/>
                    </a:solidFill>
                  </a:tcPr>
                </a:tc>
                <a:tc>
                  <a:txBody>
                    <a:bodyPr/>
                    <a:lstStyle/>
                    <a:p>
                      <a:endParaRPr lang="en-GB" sz="1600">
                        <a:latin typeface="Century Gothic" panose="020B0502020202020204" pitchFamily="34" charset="0"/>
                      </a:endParaRPr>
                    </a:p>
                    <a:p>
                      <a:r>
                        <a:rPr lang="en-GB" sz="1600">
                          <a:latin typeface="Century Gothic" panose="020B0502020202020204" pitchFamily="34" charset="0"/>
                        </a:rPr>
                        <a:t>2018-2019</a:t>
                      </a:r>
                    </a:p>
                  </a:txBody>
                  <a:tcPr>
                    <a:solidFill>
                      <a:schemeClr val="accent3"/>
                    </a:solidFill>
                  </a:tcPr>
                </a:tc>
                <a:tc>
                  <a:txBody>
                    <a:bodyPr/>
                    <a:lstStyle/>
                    <a:p>
                      <a:endParaRPr lang="en-GB" sz="1600">
                        <a:latin typeface="Century Gothic" panose="020B0502020202020204" pitchFamily="34" charset="0"/>
                      </a:endParaRPr>
                    </a:p>
                    <a:p>
                      <a:r>
                        <a:rPr lang="en-GB" sz="1600">
                          <a:latin typeface="Century Gothic" panose="020B0502020202020204" pitchFamily="34" charset="0"/>
                        </a:rPr>
                        <a:t>2019-2020</a:t>
                      </a:r>
                    </a:p>
                  </a:txBody>
                  <a:tcPr>
                    <a:solidFill>
                      <a:schemeClr val="accent3"/>
                    </a:solidFill>
                  </a:tcPr>
                </a:tc>
                <a:tc>
                  <a:txBody>
                    <a:bodyPr/>
                    <a:lstStyle/>
                    <a:p>
                      <a:endParaRPr lang="en-GB" sz="1600">
                        <a:latin typeface="Century Gothic" panose="020B0502020202020204" pitchFamily="34" charset="0"/>
                      </a:endParaRPr>
                    </a:p>
                    <a:p>
                      <a:r>
                        <a:rPr lang="en-GB" sz="1600">
                          <a:latin typeface="Century Gothic" panose="020B0502020202020204" pitchFamily="34" charset="0"/>
                        </a:rPr>
                        <a:t>2020-2021</a:t>
                      </a:r>
                    </a:p>
                  </a:txBody>
                  <a:tcPr>
                    <a:solidFill>
                      <a:schemeClr val="accent3"/>
                    </a:solidFill>
                  </a:tcPr>
                </a:tc>
                <a:tc>
                  <a:txBody>
                    <a:bodyPr/>
                    <a:lstStyle/>
                    <a:p>
                      <a:endParaRPr lang="en-GB" sz="1600">
                        <a:latin typeface="Century Gothic" panose="020B0502020202020204" pitchFamily="34" charset="0"/>
                      </a:endParaRPr>
                    </a:p>
                    <a:p>
                      <a:r>
                        <a:rPr lang="en-GB" sz="1600">
                          <a:latin typeface="Century Gothic" panose="020B0502020202020204" pitchFamily="34" charset="0"/>
                        </a:rPr>
                        <a:t>2021-2022</a:t>
                      </a:r>
                    </a:p>
                  </a:txBody>
                  <a:tcPr>
                    <a:solidFill>
                      <a:schemeClr val="accent3"/>
                    </a:solidFill>
                  </a:tcPr>
                </a:tc>
                <a:tc>
                  <a:txBody>
                    <a:bodyPr/>
                    <a:lstStyle/>
                    <a:p>
                      <a:endParaRPr lang="en-GB" sz="1600">
                        <a:latin typeface="Century Gothic" panose="020B0502020202020204" pitchFamily="34" charset="0"/>
                      </a:endParaRPr>
                    </a:p>
                    <a:p>
                      <a:r>
                        <a:rPr lang="en-GB" sz="1600">
                          <a:latin typeface="Century Gothic" panose="020B0502020202020204" pitchFamily="34" charset="0"/>
                        </a:rPr>
                        <a:t>2022-2023</a:t>
                      </a:r>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entury Gothic" panose="020B0502020202020204" pitchFamily="34" charset="0"/>
                        </a:rPr>
                        <a:t>2023-2024</a:t>
                      </a:r>
                    </a:p>
                    <a:p>
                      <a:endParaRPr lang="en-GB" sz="1600">
                        <a:latin typeface="Century Gothic" panose="020B0502020202020204" pitchFamily="34" charset="0"/>
                      </a:endParaRPr>
                    </a:p>
                  </a:txBody>
                  <a:tcPr>
                    <a:solidFill>
                      <a:schemeClr val="accent3"/>
                    </a:solidFill>
                  </a:tcPr>
                </a:tc>
                <a:extLst>
                  <a:ext uri="{0D108BD9-81ED-4DB2-BD59-A6C34878D82A}">
                    <a16:rowId xmlns:a16="http://schemas.microsoft.com/office/drawing/2014/main" val="1487121514"/>
                  </a:ext>
                </a:extLst>
              </a:tr>
              <a:tr h="752416">
                <a:tc>
                  <a:txBody>
                    <a:bodyPr/>
                    <a:lstStyle/>
                    <a:p>
                      <a:r>
                        <a:rPr lang="en-GB" sz="1600">
                          <a:solidFill>
                            <a:schemeClr val="bg1"/>
                          </a:solidFill>
                          <a:latin typeface="Century Gothic" panose="020B0502020202020204" pitchFamily="34" charset="0"/>
                        </a:rPr>
                        <a:t>Start of Academic Year</a:t>
                      </a:r>
                    </a:p>
                  </a:txBody>
                  <a:tcPr>
                    <a:solidFill>
                      <a:schemeClr val="accent3"/>
                    </a:solidFill>
                  </a:tcPr>
                </a:tc>
                <a:tc>
                  <a:txBody>
                    <a:bodyPr/>
                    <a:lstStyle/>
                    <a:p>
                      <a:pPr algn="ctr"/>
                      <a:r>
                        <a:rPr lang="en-GB" sz="1600">
                          <a:solidFill>
                            <a:schemeClr val="bg1"/>
                          </a:solidFill>
                          <a:latin typeface="Century Gothic" panose="020B0502020202020204" pitchFamily="34" charset="0"/>
                        </a:rPr>
                        <a:t>110</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55</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172</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133</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108</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112</a:t>
                      </a:r>
                    </a:p>
                  </a:txBody>
                  <a:tcPr anchor="ctr">
                    <a:solidFill>
                      <a:schemeClr val="accent1">
                        <a:lumMod val="50000"/>
                      </a:schemeClr>
                    </a:solidFill>
                  </a:tcPr>
                </a:tc>
                <a:extLst>
                  <a:ext uri="{0D108BD9-81ED-4DB2-BD59-A6C34878D82A}">
                    <a16:rowId xmlns:a16="http://schemas.microsoft.com/office/drawing/2014/main" val="3769304238"/>
                  </a:ext>
                </a:extLst>
              </a:tr>
              <a:tr h="718873">
                <a:tc>
                  <a:txBody>
                    <a:bodyPr/>
                    <a:lstStyle/>
                    <a:p>
                      <a:r>
                        <a:rPr lang="en-GB" sz="1600">
                          <a:solidFill>
                            <a:schemeClr val="bg1"/>
                          </a:solidFill>
                          <a:latin typeface="Century Gothic" panose="020B0502020202020204" pitchFamily="34" charset="0"/>
                        </a:rPr>
                        <a:t>After Christmas Break</a:t>
                      </a:r>
                    </a:p>
                  </a:txBody>
                  <a:tcPr>
                    <a:solidFill>
                      <a:schemeClr val="accent3"/>
                    </a:solidFill>
                  </a:tcPr>
                </a:tc>
                <a:tc>
                  <a:txBody>
                    <a:bodyPr/>
                    <a:lstStyle/>
                    <a:p>
                      <a:pPr algn="ctr"/>
                      <a:r>
                        <a:rPr lang="en-GB" sz="1600">
                          <a:solidFill>
                            <a:schemeClr val="bg1"/>
                          </a:solidFill>
                          <a:latin typeface="Century Gothic" panose="020B0502020202020204" pitchFamily="34" charset="0"/>
                        </a:rPr>
                        <a:t>133</a:t>
                      </a:r>
                    </a:p>
                  </a:txBody>
                  <a:tcPr anchor="ctr">
                    <a:solidFill>
                      <a:schemeClr val="accent1">
                        <a:lumMod val="50000"/>
                      </a:schemeClr>
                    </a:solidFill>
                  </a:tcPr>
                </a:tc>
                <a:tc>
                  <a:txBody>
                    <a:bodyPr/>
                    <a:lstStyle/>
                    <a:p>
                      <a:pPr algn="ctr"/>
                      <a:endParaRPr lang="en-GB" sz="1600">
                        <a:solidFill>
                          <a:schemeClr val="bg1"/>
                        </a:solidFill>
                        <a:latin typeface="Century Gothic" panose="020B0502020202020204" pitchFamily="34" charset="0"/>
                      </a:endParaRPr>
                    </a:p>
                  </a:txBody>
                  <a:tcPr anchor="ctr">
                    <a:solidFill>
                      <a:schemeClr val="bg1"/>
                    </a:solidFill>
                  </a:tcPr>
                </a:tc>
                <a:tc>
                  <a:txBody>
                    <a:bodyPr/>
                    <a:lstStyle/>
                    <a:p>
                      <a:pPr algn="ctr"/>
                      <a:r>
                        <a:rPr lang="en-GB" sz="1600">
                          <a:solidFill>
                            <a:schemeClr val="bg1"/>
                          </a:solidFill>
                          <a:latin typeface="Century Gothic" panose="020B0502020202020204" pitchFamily="34" charset="0"/>
                        </a:rPr>
                        <a:t>132</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91</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54</a:t>
                      </a:r>
                    </a:p>
                  </a:txBody>
                  <a:tcPr anchor="ctr">
                    <a:solidFill>
                      <a:schemeClr val="accent1">
                        <a:lumMod val="50000"/>
                      </a:schemeClr>
                    </a:solidFill>
                  </a:tcPr>
                </a:tc>
                <a:tc>
                  <a:txBody>
                    <a:bodyPr/>
                    <a:lstStyle/>
                    <a:p>
                      <a:pPr algn="ctr"/>
                      <a:endParaRPr lang="en-GB" sz="1600">
                        <a:solidFill>
                          <a:schemeClr val="bg1"/>
                        </a:solidFill>
                        <a:latin typeface="Century Gothic" panose="020B0502020202020204" pitchFamily="34" charset="0"/>
                      </a:endParaRPr>
                    </a:p>
                  </a:txBody>
                  <a:tcPr anchor="ctr">
                    <a:noFill/>
                  </a:tcPr>
                </a:tc>
                <a:extLst>
                  <a:ext uri="{0D108BD9-81ED-4DB2-BD59-A6C34878D82A}">
                    <a16:rowId xmlns:a16="http://schemas.microsoft.com/office/drawing/2014/main" val="206248103"/>
                  </a:ext>
                </a:extLst>
              </a:tr>
              <a:tr h="752416">
                <a:tc>
                  <a:txBody>
                    <a:bodyPr/>
                    <a:lstStyle/>
                    <a:p>
                      <a:r>
                        <a:rPr lang="en-GB" sz="1600">
                          <a:solidFill>
                            <a:schemeClr val="bg1"/>
                          </a:solidFill>
                          <a:latin typeface="Century Gothic" panose="020B0502020202020204" pitchFamily="34" charset="0"/>
                        </a:rPr>
                        <a:t>After Teaching Ends</a:t>
                      </a:r>
                    </a:p>
                  </a:txBody>
                  <a:tcPr>
                    <a:solidFill>
                      <a:schemeClr val="accent3"/>
                    </a:solidFill>
                  </a:tcPr>
                </a:tc>
                <a:tc>
                  <a:txBody>
                    <a:bodyPr/>
                    <a:lstStyle/>
                    <a:p>
                      <a:pPr algn="ctr"/>
                      <a:r>
                        <a:rPr lang="en-GB" sz="1600">
                          <a:solidFill>
                            <a:schemeClr val="bg1"/>
                          </a:solidFill>
                          <a:latin typeface="Century Gothic" panose="020B0502020202020204" pitchFamily="34" charset="0"/>
                        </a:rPr>
                        <a:t>58</a:t>
                      </a:r>
                    </a:p>
                  </a:txBody>
                  <a:tcPr anchor="ctr">
                    <a:solidFill>
                      <a:schemeClr val="accent1">
                        <a:lumMod val="50000"/>
                      </a:schemeClr>
                    </a:solidFill>
                  </a:tcPr>
                </a:tc>
                <a:tc>
                  <a:txBody>
                    <a:bodyPr/>
                    <a:lstStyle/>
                    <a:p>
                      <a:pPr algn="ctr"/>
                      <a:endParaRPr lang="en-GB" sz="1600">
                        <a:latin typeface="Century Gothic" panose="020B0502020202020204" pitchFamily="34" charset="0"/>
                      </a:endParaRPr>
                    </a:p>
                  </a:txBody>
                  <a:tcPr anchor="ctr">
                    <a:solidFill>
                      <a:schemeClr val="bg1"/>
                    </a:solidFill>
                  </a:tcPr>
                </a:tc>
                <a:tc>
                  <a:txBody>
                    <a:bodyPr/>
                    <a:lstStyle/>
                    <a:p>
                      <a:pPr algn="ctr"/>
                      <a:r>
                        <a:rPr lang="en-GB" sz="1600">
                          <a:solidFill>
                            <a:schemeClr val="bg1"/>
                          </a:solidFill>
                          <a:latin typeface="Century Gothic" panose="020B0502020202020204" pitchFamily="34" charset="0"/>
                        </a:rPr>
                        <a:t>65</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35</a:t>
                      </a:r>
                    </a:p>
                  </a:txBody>
                  <a:tcPr anchor="ctr">
                    <a:solidFill>
                      <a:schemeClr val="accent1">
                        <a:lumMod val="50000"/>
                      </a:schemeClr>
                    </a:solidFill>
                  </a:tcPr>
                </a:tc>
                <a:tc>
                  <a:txBody>
                    <a:bodyPr/>
                    <a:lstStyle/>
                    <a:p>
                      <a:pPr algn="ctr"/>
                      <a:endParaRPr lang="en-GB" sz="1600">
                        <a:latin typeface="Century Gothic" panose="020B0502020202020204" pitchFamily="34" charset="0"/>
                      </a:endParaRPr>
                    </a:p>
                  </a:txBody>
                  <a:tcPr anchor="ctr">
                    <a:solidFill>
                      <a:schemeClr val="bg1"/>
                    </a:solidFill>
                  </a:tcPr>
                </a:tc>
                <a:tc>
                  <a:txBody>
                    <a:bodyPr/>
                    <a:lstStyle/>
                    <a:p>
                      <a:pPr algn="ctr"/>
                      <a:endParaRPr lang="en-GB" sz="1600">
                        <a:latin typeface="Century Gothic" panose="020B0502020202020204" pitchFamily="34" charset="0"/>
                      </a:endParaRPr>
                    </a:p>
                  </a:txBody>
                  <a:tcPr anchor="ctr">
                    <a:noFill/>
                  </a:tcPr>
                </a:tc>
                <a:extLst>
                  <a:ext uri="{0D108BD9-81ED-4DB2-BD59-A6C34878D82A}">
                    <a16:rowId xmlns:a16="http://schemas.microsoft.com/office/drawing/2014/main" val="1866937264"/>
                  </a:ext>
                </a:extLst>
              </a:tr>
              <a:tr h="752416">
                <a:tc>
                  <a:txBody>
                    <a:bodyPr/>
                    <a:lstStyle/>
                    <a:p>
                      <a:r>
                        <a:rPr lang="en-GB" sz="1600">
                          <a:solidFill>
                            <a:schemeClr val="bg1"/>
                          </a:solidFill>
                          <a:latin typeface="Century Gothic" panose="020B0502020202020204" pitchFamily="34" charset="0"/>
                        </a:rPr>
                        <a:t>After Dissertation Deadline</a:t>
                      </a:r>
                    </a:p>
                  </a:txBody>
                  <a:tcPr>
                    <a:solidFill>
                      <a:schemeClr val="accent3"/>
                    </a:solidFill>
                  </a:tcPr>
                </a:tc>
                <a:tc>
                  <a:txBody>
                    <a:bodyPr/>
                    <a:lstStyle/>
                    <a:p>
                      <a:pPr algn="ctr"/>
                      <a:r>
                        <a:rPr lang="en-GB" sz="1600">
                          <a:solidFill>
                            <a:schemeClr val="bg1"/>
                          </a:solidFill>
                          <a:latin typeface="Century Gothic" panose="020B0502020202020204" pitchFamily="34" charset="0"/>
                        </a:rPr>
                        <a:t>18</a:t>
                      </a:r>
                    </a:p>
                  </a:txBody>
                  <a:tcPr anchor="ctr">
                    <a:solidFill>
                      <a:schemeClr val="accent1">
                        <a:lumMod val="50000"/>
                      </a:schemeClr>
                    </a:solidFill>
                  </a:tcPr>
                </a:tc>
                <a:tc>
                  <a:txBody>
                    <a:bodyPr/>
                    <a:lstStyle/>
                    <a:p>
                      <a:pPr algn="ctr"/>
                      <a:endParaRPr lang="en-GB" sz="1600">
                        <a:latin typeface="Century Gothic" panose="020B0502020202020204" pitchFamily="34" charset="0"/>
                      </a:endParaRPr>
                    </a:p>
                  </a:txBody>
                  <a:tcPr anchor="ctr">
                    <a:solidFill>
                      <a:schemeClr val="bg1"/>
                    </a:solidFill>
                  </a:tcPr>
                </a:tc>
                <a:tc>
                  <a:txBody>
                    <a:bodyPr/>
                    <a:lstStyle/>
                    <a:p>
                      <a:pPr algn="ctr"/>
                      <a:r>
                        <a:rPr lang="en-GB" sz="1600">
                          <a:solidFill>
                            <a:schemeClr val="bg1"/>
                          </a:solidFill>
                          <a:latin typeface="Century Gothic" panose="020B0502020202020204" pitchFamily="34" charset="0"/>
                        </a:rPr>
                        <a:t>45</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36</a:t>
                      </a:r>
                    </a:p>
                  </a:txBody>
                  <a:tcPr anchor="ctr">
                    <a:solidFill>
                      <a:schemeClr val="accent1">
                        <a:lumMod val="50000"/>
                      </a:schemeClr>
                    </a:solidFill>
                  </a:tcPr>
                </a:tc>
                <a:tc>
                  <a:txBody>
                    <a:bodyPr/>
                    <a:lstStyle/>
                    <a:p>
                      <a:pPr algn="ctr"/>
                      <a:r>
                        <a:rPr lang="en-GB" sz="1600">
                          <a:solidFill>
                            <a:schemeClr val="bg1"/>
                          </a:solidFill>
                          <a:latin typeface="Century Gothic" panose="020B0502020202020204" pitchFamily="34" charset="0"/>
                        </a:rPr>
                        <a:t>42</a:t>
                      </a:r>
                    </a:p>
                  </a:txBody>
                  <a:tcPr anchor="ctr">
                    <a:solidFill>
                      <a:schemeClr val="accent1">
                        <a:lumMod val="50000"/>
                      </a:schemeClr>
                    </a:solidFill>
                  </a:tcPr>
                </a:tc>
                <a:tc>
                  <a:txBody>
                    <a:bodyPr/>
                    <a:lstStyle/>
                    <a:p>
                      <a:pPr algn="ctr"/>
                      <a:endParaRPr lang="en-GB" sz="1600">
                        <a:solidFill>
                          <a:schemeClr val="bg1"/>
                        </a:solidFill>
                        <a:latin typeface="Century Gothic" panose="020B0502020202020204" pitchFamily="34" charset="0"/>
                      </a:endParaRPr>
                    </a:p>
                  </a:txBody>
                  <a:tcPr anchor="ctr">
                    <a:noFill/>
                  </a:tcPr>
                </a:tc>
                <a:extLst>
                  <a:ext uri="{0D108BD9-81ED-4DB2-BD59-A6C34878D82A}">
                    <a16:rowId xmlns:a16="http://schemas.microsoft.com/office/drawing/2014/main" val="2919000349"/>
                  </a:ext>
                </a:extLst>
              </a:tr>
            </a:tbl>
          </a:graphicData>
        </a:graphic>
      </p:graphicFrame>
      <p:sp>
        <p:nvSpPr>
          <p:cNvPr id="4" name="TextBox 3">
            <a:extLst>
              <a:ext uri="{FF2B5EF4-FFF2-40B4-BE49-F238E27FC236}">
                <a16:creationId xmlns:a16="http://schemas.microsoft.com/office/drawing/2014/main" id="{60E08808-2D0F-F867-FAB1-22086189FEF9}"/>
              </a:ext>
            </a:extLst>
          </p:cNvPr>
          <p:cNvSpPr txBox="1"/>
          <p:nvPr/>
        </p:nvSpPr>
        <p:spPr>
          <a:xfrm>
            <a:off x="559592" y="1351528"/>
            <a:ext cx="111990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Table showing: data collection years, time periods each year, sample sizes</a:t>
            </a:r>
          </a:p>
        </p:txBody>
      </p:sp>
    </p:spTree>
    <p:extLst>
      <p:ext uri="{BB962C8B-B14F-4D97-AF65-F5344CB8AC3E}">
        <p14:creationId xmlns:p14="http://schemas.microsoft.com/office/powerpoint/2010/main" val="323003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795C19-5B0C-236B-6AA2-CB762E8DCB8B}"/>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D7843DA-E336-754E-8EAF-C61837E4E799}"/>
              </a:ext>
            </a:extLst>
          </p:cNvPr>
          <p:cNvGrpSpPr/>
          <p:nvPr/>
        </p:nvGrpSpPr>
        <p:grpSpPr>
          <a:xfrm>
            <a:off x="307530" y="140024"/>
            <a:ext cx="11576938" cy="6273124"/>
            <a:chOff x="10264156" y="3529321"/>
            <a:chExt cx="9677679" cy="5209764"/>
          </a:xfrm>
        </p:grpSpPr>
        <p:grpSp>
          <p:nvGrpSpPr>
            <p:cNvPr id="7" name="Group 6">
              <a:extLst>
                <a:ext uri="{FF2B5EF4-FFF2-40B4-BE49-F238E27FC236}">
                  <a16:creationId xmlns:a16="http://schemas.microsoft.com/office/drawing/2014/main" id="{3317FD93-AC24-E648-8B82-222BE46800F4}"/>
                </a:ext>
              </a:extLst>
            </p:cNvPr>
            <p:cNvGrpSpPr/>
            <p:nvPr/>
          </p:nvGrpSpPr>
          <p:grpSpPr>
            <a:xfrm>
              <a:off x="10264156" y="3529321"/>
              <a:ext cx="9677679" cy="5209764"/>
              <a:chOff x="10264156" y="3529321"/>
              <a:chExt cx="9677679" cy="5209764"/>
            </a:xfrm>
          </p:grpSpPr>
          <p:sp>
            <p:nvSpPr>
              <p:cNvPr id="17" name="TextBox 16">
                <a:extLst>
                  <a:ext uri="{FF2B5EF4-FFF2-40B4-BE49-F238E27FC236}">
                    <a16:creationId xmlns:a16="http://schemas.microsoft.com/office/drawing/2014/main" id="{1CDC9524-611C-D04D-8787-8D31A5CFF9E0}"/>
                  </a:ext>
                </a:extLst>
              </p:cNvPr>
              <p:cNvSpPr txBox="1"/>
              <p:nvPr/>
            </p:nvSpPr>
            <p:spPr>
              <a:xfrm>
                <a:off x="10264156" y="3529321"/>
                <a:ext cx="9677679" cy="536756"/>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CORE-GP – Measure of Wellbeing</a:t>
                </a:r>
              </a:p>
            </p:txBody>
          </p:sp>
          <p:sp>
            <p:nvSpPr>
              <p:cNvPr id="10" name="TextBox 9">
                <a:extLst>
                  <a:ext uri="{FF2B5EF4-FFF2-40B4-BE49-F238E27FC236}">
                    <a16:creationId xmlns:a16="http://schemas.microsoft.com/office/drawing/2014/main" id="{ADBC45D6-4C44-774D-8682-B90B8D28A6F3}"/>
                  </a:ext>
                </a:extLst>
              </p:cNvPr>
              <p:cNvSpPr txBox="1"/>
              <p:nvPr/>
            </p:nvSpPr>
            <p:spPr>
              <a:xfrm>
                <a:off x="10352826" y="4887545"/>
                <a:ext cx="4966071" cy="346456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Over the last week:</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tense anxious or nervous</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I have someone to turn to for support when needed</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OK about myself</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able to cope when things go wrong</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been troubled by aches, pains or other physical problems</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been happy with the things I have done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had difficulty getting to sleep or staying asleep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warmth or affection for someone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been able to do most things I needed to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criticised by other people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unhappy</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been irritable when with other people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felt optimistic about my future </a:t>
                </a:r>
              </a:p>
              <a:p>
                <a:pPr marL="342900" marR="0" lvl="0" indent="-342900" algn="l" defTabSz="914400" rtl="0" eaLnBrk="1" fontAlgn="auto" latinLnBrk="0" hangingPunct="1">
                  <a:lnSpc>
                    <a:spcPts val="2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I have achieved the things I wanted to</a:t>
                </a:r>
              </a:p>
            </p:txBody>
          </p:sp>
          <p:grpSp>
            <p:nvGrpSpPr>
              <p:cNvPr id="11" name="Group 10">
                <a:extLst>
                  <a:ext uri="{FF2B5EF4-FFF2-40B4-BE49-F238E27FC236}">
                    <a16:creationId xmlns:a16="http://schemas.microsoft.com/office/drawing/2014/main" id="{83B28B15-498E-A047-B0FF-8DCE154195A5}"/>
                  </a:ext>
                </a:extLst>
              </p:cNvPr>
              <p:cNvGrpSpPr/>
              <p:nvPr/>
            </p:nvGrpSpPr>
            <p:grpSpPr>
              <a:xfrm>
                <a:off x="15643210" y="7530689"/>
                <a:ext cx="2821601" cy="1101205"/>
                <a:chOff x="15446762" y="7520567"/>
                <a:chExt cx="3156775" cy="1232018"/>
              </a:xfrm>
            </p:grpSpPr>
            <p:pic>
              <p:nvPicPr>
                <p:cNvPr id="13" name="Picture 8">
                  <a:extLst>
                    <a:ext uri="{FF2B5EF4-FFF2-40B4-BE49-F238E27FC236}">
                      <a16:creationId xmlns:a16="http://schemas.microsoft.com/office/drawing/2014/main" id="{9A4E05AB-39A6-6D4B-9EAC-7148B7A392A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5577799" y="8418244"/>
                  <a:ext cx="2680947" cy="33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a:extLst>
                    <a:ext uri="{FF2B5EF4-FFF2-40B4-BE49-F238E27FC236}">
                      <a16:creationId xmlns:a16="http://schemas.microsoft.com/office/drawing/2014/main" id="{3BB7C672-DF97-4646-AA5B-FB35BDCBE17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331"/>
                <a:stretch/>
              </p:blipFill>
              <p:spPr bwMode="auto">
                <a:xfrm>
                  <a:off x="15446762" y="7520567"/>
                  <a:ext cx="3156775" cy="89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2" descr="C:\Users\Paula Miles\Documents\PhD Dec 2015\Well Being ViStA\CORE-GP without Uniqoll Logo.jpg">
                <a:extLst>
                  <a:ext uri="{FF2B5EF4-FFF2-40B4-BE49-F238E27FC236}">
                    <a16:creationId xmlns:a16="http://schemas.microsoft.com/office/drawing/2014/main" id="{294CEDA3-F665-6547-BF64-60B4B714943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8567832" y="7508902"/>
                <a:ext cx="835860" cy="123018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C2B8560-FD39-2F4A-BF45-D168023B23F2}"/>
                </a:ext>
              </a:extLst>
            </p:cNvPr>
            <p:cNvSpPr txBox="1"/>
            <p:nvPr/>
          </p:nvSpPr>
          <p:spPr>
            <a:xfrm>
              <a:off x="15418534" y="4887545"/>
              <a:ext cx="4286785" cy="2466591"/>
            </a:xfrm>
            <a:prstGeom prst="rect">
              <a:avLst/>
            </a:prstGeom>
            <a:solidFill>
              <a:schemeClr val="bg1">
                <a:lumMod val="95000"/>
              </a:schemeClr>
            </a:solidFill>
            <a:ln>
              <a:noFill/>
            </a:ln>
          </p:spPr>
          <p:txBody>
            <a:bodyPr wrap="square" lIns="72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Scoring: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Responses to each question are combined to calculate an average well-being 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Scores range between: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0 (good wellbeing) and 4 (poor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Higher scores indicate poorer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56440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6E8C223-EF2E-74A3-20EA-F223183EDB19}"/>
              </a:ext>
            </a:extLst>
          </p:cNvPr>
          <p:cNvGraphicFramePr>
            <a:graphicFrameLocks/>
          </p:cNvGraphicFramePr>
          <p:nvPr/>
        </p:nvGraphicFramePr>
        <p:xfrm>
          <a:off x="901700" y="1308107"/>
          <a:ext cx="10388600" cy="533558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71AEF8A-F359-6ECC-F780-F278EA86962E}"/>
              </a:ext>
            </a:extLst>
          </p:cNvPr>
          <p:cNvSpPr txBox="1"/>
          <p:nvPr/>
        </p:nvSpPr>
        <p:spPr>
          <a:xfrm>
            <a:off x="9939965" y="3492710"/>
            <a:ext cx="22520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65000"/>
                  </a:prstClr>
                </a:solidFill>
                <a:effectLst/>
                <a:uLnTx/>
                <a:uFillTx/>
                <a:latin typeface="Century Gothic" panose="020B0502020202020204" pitchFamily="34" charset="0"/>
                <a:ea typeface="+mn-ea"/>
                <a:cs typeface="+mn-cs"/>
              </a:rPr>
              <a:t>Female Clinical Cutoff</a:t>
            </a:r>
          </a:p>
        </p:txBody>
      </p:sp>
      <p:sp>
        <p:nvSpPr>
          <p:cNvPr id="3" name="TextBox 2">
            <a:extLst>
              <a:ext uri="{FF2B5EF4-FFF2-40B4-BE49-F238E27FC236}">
                <a16:creationId xmlns:a16="http://schemas.microsoft.com/office/drawing/2014/main" id="{2C335A36-A884-9DC2-19EC-13E56AFAE301}"/>
              </a:ext>
            </a:extLst>
          </p:cNvPr>
          <p:cNvSpPr txBox="1"/>
          <p:nvPr/>
        </p:nvSpPr>
        <p:spPr>
          <a:xfrm>
            <a:off x="9939964" y="3703749"/>
            <a:ext cx="22520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50000"/>
                  </a:prstClr>
                </a:solidFill>
                <a:effectLst/>
                <a:uLnTx/>
                <a:uFillTx/>
                <a:latin typeface="Century Gothic" panose="020B0502020202020204" pitchFamily="34" charset="0"/>
                <a:ea typeface="+mn-ea"/>
                <a:cs typeface="+mn-cs"/>
              </a:rPr>
              <a:t>Male Clinical Cutoff</a:t>
            </a:r>
          </a:p>
        </p:txBody>
      </p:sp>
      <p:grpSp>
        <p:nvGrpSpPr>
          <p:cNvPr id="5" name="Group 4">
            <a:extLst>
              <a:ext uri="{FF2B5EF4-FFF2-40B4-BE49-F238E27FC236}">
                <a16:creationId xmlns:a16="http://schemas.microsoft.com/office/drawing/2014/main" id="{B0DB5581-35A0-6C0B-6441-47B6FA7C1B4B}"/>
              </a:ext>
            </a:extLst>
          </p:cNvPr>
          <p:cNvGrpSpPr/>
          <p:nvPr/>
        </p:nvGrpSpPr>
        <p:grpSpPr>
          <a:xfrm>
            <a:off x="218774" y="1222379"/>
            <a:ext cx="504918" cy="5070213"/>
            <a:chOff x="218774" y="993772"/>
            <a:chExt cx="504918" cy="5070213"/>
          </a:xfrm>
        </p:grpSpPr>
        <p:cxnSp>
          <p:nvCxnSpPr>
            <p:cNvPr id="6" name="Straight Arrow Connector 5">
              <a:extLst>
                <a:ext uri="{FF2B5EF4-FFF2-40B4-BE49-F238E27FC236}">
                  <a16:creationId xmlns:a16="http://schemas.microsoft.com/office/drawing/2014/main" id="{75C10628-13F6-4D7C-8456-350607D2DA0C}"/>
                </a:ext>
              </a:extLst>
            </p:cNvPr>
            <p:cNvCxnSpPr>
              <a:cxnSpLocks/>
            </p:cNvCxnSpPr>
            <p:nvPr/>
          </p:nvCxnSpPr>
          <p:spPr>
            <a:xfrm>
              <a:off x="723692" y="1072885"/>
              <a:ext cx="0" cy="49911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FD8267-7651-AA41-F30D-D0F910806BFC}"/>
                </a:ext>
              </a:extLst>
            </p:cNvPr>
            <p:cNvSpPr txBox="1"/>
            <p:nvPr/>
          </p:nvSpPr>
          <p:spPr>
            <a:xfrm rot="16200000">
              <a:off x="-560335" y="4917309"/>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Better Wellbeing</a:t>
              </a:r>
            </a:p>
          </p:txBody>
        </p:sp>
        <p:sp>
          <p:nvSpPr>
            <p:cNvPr id="8" name="TextBox 7">
              <a:extLst>
                <a:ext uri="{FF2B5EF4-FFF2-40B4-BE49-F238E27FC236}">
                  <a16:creationId xmlns:a16="http://schemas.microsoft.com/office/drawing/2014/main" id="{16FF035E-7FC9-E7BF-B331-D853B8732BEC}"/>
                </a:ext>
              </a:extLst>
            </p:cNvPr>
            <p:cNvSpPr txBox="1"/>
            <p:nvPr/>
          </p:nvSpPr>
          <p:spPr>
            <a:xfrm rot="16200000">
              <a:off x="-560335" y="1772881"/>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Poorer Wellbeing</a:t>
              </a:r>
            </a:p>
          </p:txBody>
        </p:sp>
      </p:grpSp>
      <p:sp>
        <p:nvSpPr>
          <p:cNvPr id="9" name="Rectangle 8">
            <a:extLst>
              <a:ext uri="{FF2B5EF4-FFF2-40B4-BE49-F238E27FC236}">
                <a16:creationId xmlns:a16="http://schemas.microsoft.com/office/drawing/2014/main" id="{7497BF95-30BD-E000-3419-10055A2D4E18}"/>
              </a:ext>
            </a:extLst>
          </p:cNvPr>
          <p:cNvSpPr/>
          <p:nvPr/>
        </p:nvSpPr>
        <p:spPr>
          <a:xfrm>
            <a:off x="0" y="1238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E5169D38-CB05-6080-E40F-3AD81F5159DC}"/>
              </a:ext>
            </a:extLst>
          </p:cNvPr>
          <p:cNvSpPr>
            <a:spLocks noGrp="1"/>
          </p:cNvSpPr>
          <p:nvPr>
            <p:ph type="title"/>
          </p:nvPr>
        </p:nvSpPr>
        <p:spPr>
          <a:xfrm>
            <a:off x="485671" y="14281"/>
            <a:ext cx="11220658" cy="908045"/>
          </a:xfrm>
        </p:spPr>
        <p:txBody>
          <a:bodyPr>
            <a:noAutofit/>
          </a:bodyPr>
          <a:lstStyle/>
          <a:p>
            <a:pPr>
              <a:spcBef>
                <a:spcPts val="0"/>
              </a:spcBef>
              <a:spcAft>
                <a:spcPts val="600"/>
              </a:spcAft>
            </a:pPr>
            <a:r>
              <a:rPr lang="en-GB" sz="2800" b="1">
                <a:solidFill>
                  <a:schemeClr val="bg1"/>
                </a:solidFill>
                <a:latin typeface="Century Gothic" panose="020B0502020202020204" pitchFamily="34" charset="0"/>
              </a:rPr>
              <a:t>Quantitative Results: </a:t>
            </a:r>
            <a:r>
              <a:rPr lang="en-GB" sz="2800">
                <a:solidFill>
                  <a:schemeClr val="bg1"/>
                </a:solidFill>
                <a:latin typeface="Century Gothic" panose="020B0502020202020204" pitchFamily="34" charset="0"/>
              </a:rPr>
              <a:t>PGT Wellbeing</a:t>
            </a:r>
            <a:r>
              <a:rPr lang="en-GB" sz="2000">
                <a:solidFill>
                  <a:schemeClr val="bg1"/>
                </a:solidFill>
                <a:latin typeface="Century Gothic" panose="020B0502020202020204" pitchFamily="34" charset="0"/>
              </a:rPr>
              <a:t> </a:t>
            </a:r>
            <a:r>
              <a:rPr lang="en-GB" sz="2800">
                <a:solidFill>
                  <a:schemeClr val="bg1"/>
                </a:solidFill>
                <a:latin typeface="Century Gothic" panose="020B0502020202020204" pitchFamily="34" charset="0"/>
              </a:rPr>
              <a:t>CORE-GP Longitudinal Data</a:t>
            </a:r>
          </a:p>
        </p:txBody>
      </p:sp>
    </p:spTree>
    <p:extLst>
      <p:ext uri="{BB962C8B-B14F-4D97-AF65-F5344CB8AC3E}">
        <p14:creationId xmlns:p14="http://schemas.microsoft.com/office/powerpoint/2010/main" val="313223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6E8C223-EF2E-74A3-20EA-F223183EDB19}"/>
              </a:ext>
            </a:extLst>
          </p:cNvPr>
          <p:cNvGraphicFramePr>
            <a:graphicFrameLocks/>
          </p:cNvGraphicFramePr>
          <p:nvPr/>
        </p:nvGraphicFramePr>
        <p:xfrm>
          <a:off x="901700" y="1293820"/>
          <a:ext cx="10388600" cy="53355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6532655-1981-94E0-1EB7-51C0068429F2}"/>
              </a:ext>
            </a:extLst>
          </p:cNvPr>
          <p:cNvSpPr txBox="1"/>
          <p:nvPr/>
        </p:nvSpPr>
        <p:spPr>
          <a:xfrm>
            <a:off x="9942578" y="2309529"/>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2018-19</a:t>
            </a:r>
          </a:p>
        </p:txBody>
      </p:sp>
      <p:grpSp>
        <p:nvGrpSpPr>
          <p:cNvPr id="6" name="Group 5">
            <a:extLst>
              <a:ext uri="{FF2B5EF4-FFF2-40B4-BE49-F238E27FC236}">
                <a16:creationId xmlns:a16="http://schemas.microsoft.com/office/drawing/2014/main" id="{589506D2-4E2B-85BA-343D-3DF9AED5365F}"/>
              </a:ext>
            </a:extLst>
          </p:cNvPr>
          <p:cNvGrpSpPr/>
          <p:nvPr/>
        </p:nvGrpSpPr>
        <p:grpSpPr>
          <a:xfrm>
            <a:off x="218774" y="1208092"/>
            <a:ext cx="504918" cy="5070213"/>
            <a:chOff x="218774" y="993772"/>
            <a:chExt cx="504918" cy="5070213"/>
          </a:xfrm>
        </p:grpSpPr>
        <p:cxnSp>
          <p:nvCxnSpPr>
            <p:cNvPr id="7" name="Straight Arrow Connector 6">
              <a:extLst>
                <a:ext uri="{FF2B5EF4-FFF2-40B4-BE49-F238E27FC236}">
                  <a16:creationId xmlns:a16="http://schemas.microsoft.com/office/drawing/2014/main" id="{90AA679D-01CC-8CC2-D79B-13752986A4D5}"/>
                </a:ext>
              </a:extLst>
            </p:cNvPr>
            <p:cNvCxnSpPr>
              <a:cxnSpLocks/>
            </p:cNvCxnSpPr>
            <p:nvPr/>
          </p:nvCxnSpPr>
          <p:spPr>
            <a:xfrm>
              <a:off x="723692" y="1072885"/>
              <a:ext cx="0" cy="49911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E092C52-5B22-76A9-BC9E-B340F4C617D7}"/>
                </a:ext>
              </a:extLst>
            </p:cNvPr>
            <p:cNvSpPr txBox="1"/>
            <p:nvPr/>
          </p:nvSpPr>
          <p:spPr>
            <a:xfrm rot="16200000">
              <a:off x="-560335" y="4917309"/>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Better Wellbeing</a:t>
              </a:r>
            </a:p>
          </p:txBody>
        </p:sp>
        <p:sp>
          <p:nvSpPr>
            <p:cNvPr id="9" name="TextBox 8">
              <a:extLst>
                <a:ext uri="{FF2B5EF4-FFF2-40B4-BE49-F238E27FC236}">
                  <a16:creationId xmlns:a16="http://schemas.microsoft.com/office/drawing/2014/main" id="{6215C188-7428-A43E-F182-4798DDA8D20D}"/>
                </a:ext>
              </a:extLst>
            </p:cNvPr>
            <p:cNvSpPr txBox="1"/>
            <p:nvPr/>
          </p:nvSpPr>
          <p:spPr>
            <a:xfrm rot="16200000">
              <a:off x="-560335" y="1772881"/>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Poorer Wellbeing</a:t>
              </a:r>
            </a:p>
          </p:txBody>
        </p:sp>
      </p:grpSp>
      <p:sp>
        <p:nvSpPr>
          <p:cNvPr id="10" name="Rectangle 9">
            <a:extLst>
              <a:ext uri="{FF2B5EF4-FFF2-40B4-BE49-F238E27FC236}">
                <a16:creationId xmlns:a16="http://schemas.microsoft.com/office/drawing/2014/main" id="{77F28542-E0CE-62A5-EC82-F25F904910A0}"/>
              </a:ext>
            </a:extLst>
          </p:cNvPr>
          <p:cNvSpPr/>
          <p:nvPr/>
        </p:nvSpPr>
        <p:spPr>
          <a:xfrm>
            <a:off x="0" y="1238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FDB8D20-8165-BA71-FEE7-E3FC7B3D52DC}"/>
              </a:ext>
            </a:extLst>
          </p:cNvPr>
          <p:cNvSpPr>
            <a:spLocks noGrp="1"/>
          </p:cNvSpPr>
          <p:nvPr>
            <p:ph type="title"/>
          </p:nvPr>
        </p:nvSpPr>
        <p:spPr>
          <a:xfrm>
            <a:off x="485671" y="14281"/>
            <a:ext cx="11220658" cy="908045"/>
          </a:xfrm>
        </p:spPr>
        <p:txBody>
          <a:bodyPr>
            <a:noAutofit/>
          </a:bodyPr>
          <a:lstStyle/>
          <a:p>
            <a:pPr>
              <a:spcBef>
                <a:spcPts val="0"/>
              </a:spcBef>
              <a:spcAft>
                <a:spcPts val="600"/>
              </a:spcAft>
            </a:pPr>
            <a:r>
              <a:rPr lang="en-GB" sz="2800" b="1">
                <a:solidFill>
                  <a:schemeClr val="bg1"/>
                </a:solidFill>
                <a:latin typeface="Century Gothic" panose="020B0502020202020204" pitchFamily="34" charset="0"/>
              </a:rPr>
              <a:t>Quantitative Results: </a:t>
            </a:r>
            <a:r>
              <a:rPr lang="en-GB" sz="2800">
                <a:solidFill>
                  <a:schemeClr val="bg1"/>
                </a:solidFill>
                <a:latin typeface="Century Gothic" panose="020B0502020202020204" pitchFamily="34" charset="0"/>
              </a:rPr>
              <a:t>PGT Wellbeing</a:t>
            </a:r>
            <a:r>
              <a:rPr lang="en-GB" sz="2000">
                <a:solidFill>
                  <a:schemeClr val="bg1"/>
                </a:solidFill>
                <a:latin typeface="Century Gothic" panose="020B0502020202020204" pitchFamily="34" charset="0"/>
              </a:rPr>
              <a:t> </a:t>
            </a:r>
            <a:r>
              <a:rPr lang="en-GB" sz="2800">
                <a:solidFill>
                  <a:schemeClr val="bg1"/>
                </a:solidFill>
                <a:latin typeface="Century Gothic" panose="020B0502020202020204" pitchFamily="34" charset="0"/>
              </a:rPr>
              <a:t>CORE-GP Longitudinal Data</a:t>
            </a:r>
          </a:p>
        </p:txBody>
      </p:sp>
    </p:spTree>
    <p:extLst>
      <p:ext uri="{BB962C8B-B14F-4D97-AF65-F5344CB8AC3E}">
        <p14:creationId xmlns:p14="http://schemas.microsoft.com/office/powerpoint/2010/main" val="406041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6E8C223-EF2E-74A3-20EA-F223183EDB19}"/>
              </a:ext>
            </a:extLst>
          </p:cNvPr>
          <p:cNvGraphicFramePr>
            <a:graphicFrameLocks/>
          </p:cNvGraphicFramePr>
          <p:nvPr/>
        </p:nvGraphicFramePr>
        <p:xfrm>
          <a:off x="901700" y="1293820"/>
          <a:ext cx="10388600" cy="53355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6532655-1981-94E0-1EB7-51C0068429F2}"/>
              </a:ext>
            </a:extLst>
          </p:cNvPr>
          <p:cNvSpPr txBox="1"/>
          <p:nvPr/>
        </p:nvSpPr>
        <p:spPr>
          <a:xfrm>
            <a:off x="9942578" y="2309529"/>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2018-19</a:t>
            </a:r>
          </a:p>
        </p:txBody>
      </p:sp>
      <p:grpSp>
        <p:nvGrpSpPr>
          <p:cNvPr id="6" name="Group 5">
            <a:extLst>
              <a:ext uri="{FF2B5EF4-FFF2-40B4-BE49-F238E27FC236}">
                <a16:creationId xmlns:a16="http://schemas.microsoft.com/office/drawing/2014/main" id="{589506D2-4E2B-85BA-343D-3DF9AED5365F}"/>
              </a:ext>
            </a:extLst>
          </p:cNvPr>
          <p:cNvGrpSpPr/>
          <p:nvPr/>
        </p:nvGrpSpPr>
        <p:grpSpPr>
          <a:xfrm>
            <a:off x="218774" y="1208092"/>
            <a:ext cx="504918" cy="5070213"/>
            <a:chOff x="218774" y="993772"/>
            <a:chExt cx="504918" cy="5070213"/>
          </a:xfrm>
        </p:grpSpPr>
        <p:cxnSp>
          <p:nvCxnSpPr>
            <p:cNvPr id="7" name="Straight Arrow Connector 6">
              <a:extLst>
                <a:ext uri="{FF2B5EF4-FFF2-40B4-BE49-F238E27FC236}">
                  <a16:creationId xmlns:a16="http://schemas.microsoft.com/office/drawing/2014/main" id="{90AA679D-01CC-8CC2-D79B-13752986A4D5}"/>
                </a:ext>
              </a:extLst>
            </p:cNvPr>
            <p:cNvCxnSpPr>
              <a:cxnSpLocks/>
            </p:cNvCxnSpPr>
            <p:nvPr/>
          </p:nvCxnSpPr>
          <p:spPr>
            <a:xfrm>
              <a:off x="723692" y="1072885"/>
              <a:ext cx="0" cy="49911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E092C52-5B22-76A9-BC9E-B340F4C617D7}"/>
                </a:ext>
              </a:extLst>
            </p:cNvPr>
            <p:cNvSpPr txBox="1"/>
            <p:nvPr/>
          </p:nvSpPr>
          <p:spPr>
            <a:xfrm rot="16200000">
              <a:off x="-560335" y="4917309"/>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Better Wellbeing</a:t>
              </a:r>
            </a:p>
          </p:txBody>
        </p:sp>
        <p:sp>
          <p:nvSpPr>
            <p:cNvPr id="9" name="TextBox 8">
              <a:extLst>
                <a:ext uri="{FF2B5EF4-FFF2-40B4-BE49-F238E27FC236}">
                  <a16:creationId xmlns:a16="http://schemas.microsoft.com/office/drawing/2014/main" id="{6215C188-7428-A43E-F182-4798DDA8D20D}"/>
                </a:ext>
              </a:extLst>
            </p:cNvPr>
            <p:cNvSpPr txBox="1"/>
            <p:nvPr/>
          </p:nvSpPr>
          <p:spPr>
            <a:xfrm rot="16200000">
              <a:off x="-560335" y="1772881"/>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Poorer Wellbeing</a:t>
              </a:r>
            </a:p>
          </p:txBody>
        </p:sp>
      </p:grpSp>
      <p:sp>
        <p:nvSpPr>
          <p:cNvPr id="10" name="Rectangle 9">
            <a:extLst>
              <a:ext uri="{FF2B5EF4-FFF2-40B4-BE49-F238E27FC236}">
                <a16:creationId xmlns:a16="http://schemas.microsoft.com/office/drawing/2014/main" id="{77F28542-E0CE-62A5-EC82-F25F904910A0}"/>
              </a:ext>
            </a:extLst>
          </p:cNvPr>
          <p:cNvSpPr/>
          <p:nvPr/>
        </p:nvSpPr>
        <p:spPr>
          <a:xfrm>
            <a:off x="0" y="1238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FDB8D20-8165-BA71-FEE7-E3FC7B3D52DC}"/>
              </a:ext>
            </a:extLst>
          </p:cNvPr>
          <p:cNvSpPr>
            <a:spLocks noGrp="1"/>
          </p:cNvSpPr>
          <p:nvPr>
            <p:ph type="title"/>
          </p:nvPr>
        </p:nvSpPr>
        <p:spPr>
          <a:xfrm>
            <a:off x="485671" y="14281"/>
            <a:ext cx="11220658" cy="908045"/>
          </a:xfrm>
        </p:spPr>
        <p:txBody>
          <a:bodyPr>
            <a:noAutofit/>
          </a:bodyPr>
          <a:lstStyle/>
          <a:p>
            <a:pPr>
              <a:spcBef>
                <a:spcPts val="0"/>
              </a:spcBef>
              <a:spcAft>
                <a:spcPts val="600"/>
              </a:spcAft>
            </a:pPr>
            <a:r>
              <a:rPr lang="en-GB" sz="2800" b="1">
                <a:solidFill>
                  <a:schemeClr val="bg1"/>
                </a:solidFill>
                <a:latin typeface="Century Gothic" panose="020B0502020202020204" pitchFamily="34" charset="0"/>
              </a:rPr>
              <a:t>Quantitative Results: </a:t>
            </a:r>
            <a:r>
              <a:rPr lang="en-GB" sz="2800">
                <a:solidFill>
                  <a:schemeClr val="bg1"/>
                </a:solidFill>
                <a:latin typeface="Century Gothic" panose="020B0502020202020204" pitchFamily="34" charset="0"/>
              </a:rPr>
              <a:t>PGT Wellbeing</a:t>
            </a:r>
            <a:r>
              <a:rPr lang="en-GB" sz="2000">
                <a:solidFill>
                  <a:schemeClr val="bg1"/>
                </a:solidFill>
                <a:latin typeface="Century Gothic" panose="020B0502020202020204" pitchFamily="34" charset="0"/>
              </a:rPr>
              <a:t> </a:t>
            </a:r>
            <a:r>
              <a:rPr lang="en-GB" sz="2800">
                <a:solidFill>
                  <a:schemeClr val="bg1"/>
                </a:solidFill>
                <a:latin typeface="Century Gothic" panose="020B0502020202020204" pitchFamily="34" charset="0"/>
              </a:rPr>
              <a:t>CORE-GP Longitudinal Data</a:t>
            </a:r>
          </a:p>
        </p:txBody>
      </p:sp>
      <p:sp>
        <p:nvSpPr>
          <p:cNvPr id="2" name="5-point Star 1">
            <a:extLst>
              <a:ext uri="{FF2B5EF4-FFF2-40B4-BE49-F238E27FC236}">
                <a16:creationId xmlns:a16="http://schemas.microsoft.com/office/drawing/2014/main" id="{DA14033C-1863-85B6-6FA4-D43E352B0995}"/>
              </a:ext>
            </a:extLst>
          </p:cNvPr>
          <p:cNvSpPr/>
          <p:nvPr/>
        </p:nvSpPr>
        <p:spPr>
          <a:xfrm>
            <a:off x="2728912" y="2700332"/>
            <a:ext cx="214314" cy="30451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17F6699-B09A-DA99-89A9-36CC28DBFC59}"/>
              </a:ext>
            </a:extLst>
          </p:cNvPr>
          <p:cNvSpPr txBox="1"/>
          <p:nvPr/>
        </p:nvSpPr>
        <p:spPr>
          <a:xfrm>
            <a:off x="2494028" y="2451376"/>
            <a:ext cx="8778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2019-20</a:t>
            </a:r>
          </a:p>
        </p:txBody>
      </p:sp>
    </p:spTree>
    <p:extLst>
      <p:ext uri="{BB962C8B-B14F-4D97-AF65-F5344CB8AC3E}">
        <p14:creationId xmlns:p14="http://schemas.microsoft.com/office/powerpoint/2010/main" val="305198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6E8C223-EF2E-74A3-20EA-F223183EDB19}"/>
              </a:ext>
            </a:extLst>
          </p:cNvPr>
          <p:cNvGraphicFramePr>
            <a:graphicFrameLocks/>
          </p:cNvGraphicFramePr>
          <p:nvPr/>
        </p:nvGraphicFramePr>
        <p:xfrm>
          <a:off x="901700" y="1279528"/>
          <a:ext cx="10388600" cy="533558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361B7CA-24B3-A0B1-8797-34B46EDA0F58}"/>
              </a:ext>
            </a:extLst>
          </p:cNvPr>
          <p:cNvSpPr txBox="1"/>
          <p:nvPr/>
        </p:nvSpPr>
        <p:spPr>
          <a:xfrm>
            <a:off x="9960041" y="3620406"/>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40000"/>
                    <a:lumOff val="60000"/>
                  </a:srgbClr>
                </a:solidFill>
                <a:effectLst/>
                <a:uLnTx/>
                <a:uFillTx/>
                <a:latin typeface="Century Gothic" panose="020B0502020202020204" pitchFamily="34" charset="0"/>
                <a:ea typeface="+mn-ea"/>
                <a:cs typeface="+mn-cs"/>
              </a:rPr>
              <a:t>2020-21</a:t>
            </a:r>
          </a:p>
        </p:txBody>
      </p:sp>
      <p:sp>
        <p:nvSpPr>
          <p:cNvPr id="3" name="TextBox 2">
            <a:extLst>
              <a:ext uri="{FF2B5EF4-FFF2-40B4-BE49-F238E27FC236}">
                <a16:creationId xmlns:a16="http://schemas.microsoft.com/office/drawing/2014/main" id="{CFECAC63-595D-D61E-2617-1FCD8E4340E2}"/>
              </a:ext>
            </a:extLst>
          </p:cNvPr>
          <p:cNvSpPr txBox="1"/>
          <p:nvPr/>
        </p:nvSpPr>
        <p:spPr>
          <a:xfrm>
            <a:off x="9942578" y="2295237"/>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2018-19</a:t>
            </a:r>
          </a:p>
        </p:txBody>
      </p:sp>
      <p:grpSp>
        <p:nvGrpSpPr>
          <p:cNvPr id="5" name="Group 4">
            <a:extLst>
              <a:ext uri="{FF2B5EF4-FFF2-40B4-BE49-F238E27FC236}">
                <a16:creationId xmlns:a16="http://schemas.microsoft.com/office/drawing/2014/main" id="{7A6C2C50-38B0-68BF-2DF0-88731929A1DD}"/>
              </a:ext>
            </a:extLst>
          </p:cNvPr>
          <p:cNvGrpSpPr/>
          <p:nvPr/>
        </p:nvGrpSpPr>
        <p:grpSpPr>
          <a:xfrm>
            <a:off x="218774" y="1193800"/>
            <a:ext cx="504918" cy="5070213"/>
            <a:chOff x="218774" y="993772"/>
            <a:chExt cx="504918" cy="5070213"/>
          </a:xfrm>
        </p:grpSpPr>
        <p:cxnSp>
          <p:nvCxnSpPr>
            <p:cNvPr id="6" name="Straight Arrow Connector 5">
              <a:extLst>
                <a:ext uri="{FF2B5EF4-FFF2-40B4-BE49-F238E27FC236}">
                  <a16:creationId xmlns:a16="http://schemas.microsoft.com/office/drawing/2014/main" id="{1A34DB55-0560-FC9D-BB54-5282F04F3A37}"/>
                </a:ext>
              </a:extLst>
            </p:cNvPr>
            <p:cNvCxnSpPr>
              <a:cxnSpLocks/>
            </p:cNvCxnSpPr>
            <p:nvPr/>
          </p:nvCxnSpPr>
          <p:spPr>
            <a:xfrm>
              <a:off x="723692" y="1072885"/>
              <a:ext cx="0" cy="49911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D6CF87-90FE-D42F-8BED-D00F3B17572C}"/>
                </a:ext>
              </a:extLst>
            </p:cNvPr>
            <p:cNvSpPr txBox="1"/>
            <p:nvPr/>
          </p:nvSpPr>
          <p:spPr>
            <a:xfrm rot="16200000">
              <a:off x="-560335" y="4917309"/>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Better Wellbeing</a:t>
              </a:r>
            </a:p>
          </p:txBody>
        </p:sp>
        <p:sp>
          <p:nvSpPr>
            <p:cNvPr id="8" name="TextBox 7">
              <a:extLst>
                <a:ext uri="{FF2B5EF4-FFF2-40B4-BE49-F238E27FC236}">
                  <a16:creationId xmlns:a16="http://schemas.microsoft.com/office/drawing/2014/main" id="{2F0257E7-DBAE-DA93-D4FF-55E3AB09A164}"/>
                </a:ext>
              </a:extLst>
            </p:cNvPr>
            <p:cNvSpPr txBox="1"/>
            <p:nvPr/>
          </p:nvSpPr>
          <p:spPr>
            <a:xfrm rot="16200000">
              <a:off x="-560335" y="1772881"/>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Poorer Wellbeing</a:t>
              </a:r>
            </a:p>
          </p:txBody>
        </p:sp>
      </p:grpSp>
      <p:sp>
        <p:nvSpPr>
          <p:cNvPr id="9" name="Rectangle 8">
            <a:extLst>
              <a:ext uri="{FF2B5EF4-FFF2-40B4-BE49-F238E27FC236}">
                <a16:creationId xmlns:a16="http://schemas.microsoft.com/office/drawing/2014/main" id="{EF57CF45-0B32-BE98-EC7B-C5C25F544AFF}"/>
              </a:ext>
            </a:extLst>
          </p:cNvPr>
          <p:cNvSpPr/>
          <p:nvPr/>
        </p:nvSpPr>
        <p:spPr>
          <a:xfrm>
            <a:off x="0" y="1238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DEB575FD-5259-7BA4-FAB9-918614ED5F2C}"/>
              </a:ext>
            </a:extLst>
          </p:cNvPr>
          <p:cNvSpPr>
            <a:spLocks noGrp="1"/>
          </p:cNvSpPr>
          <p:nvPr>
            <p:ph type="title"/>
          </p:nvPr>
        </p:nvSpPr>
        <p:spPr>
          <a:xfrm>
            <a:off x="485671" y="14281"/>
            <a:ext cx="11220658" cy="908045"/>
          </a:xfrm>
        </p:spPr>
        <p:txBody>
          <a:bodyPr>
            <a:noAutofit/>
          </a:bodyPr>
          <a:lstStyle/>
          <a:p>
            <a:pPr>
              <a:spcBef>
                <a:spcPts val="0"/>
              </a:spcBef>
              <a:spcAft>
                <a:spcPts val="600"/>
              </a:spcAft>
            </a:pPr>
            <a:r>
              <a:rPr lang="en-GB" sz="2800" b="1">
                <a:solidFill>
                  <a:schemeClr val="bg1"/>
                </a:solidFill>
                <a:latin typeface="Century Gothic" panose="020B0502020202020204" pitchFamily="34" charset="0"/>
              </a:rPr>
              <a:t>Quantitative Results: </a:t>
            </a:r>
            <a:r>
              <a:rPr lang="en-GB" sz="2800">
                <a:solidFill>
                  <a:schemeClr val="bg1"/>
                </a:solidFill>
                <a:latin typeface="Century Gothic" panose="020B0502020202020204" pitchFamily="34" charset="0"/>
              </a:rPr>
              <a:t>PGT Wellbeing</a:t>
            </a:r>
            <a:r>
              <a:rPr lang="en-GB" sz="2000">
                <a:solidFill>
                  <a:schemeClr val="bg1"/>
                </a:solidFill>
                <a:latin typeface="Century Gothic" panose="020B0502020202020204" pitchFamily="34" charset="0"/>
              </a:rPr>
              <a:t> </a:t>
            </a:r>
            <a:r>
              <a:rPr lang="en-GB" sz="2800">
                <a:solidFill>
                  <a:schemeClr val="bg1"/>
                </a:solidFill>
                <a:latin typeface="Century Gothic" panose="020B0502020202020204" pitchFamily="34" charset="0"/>
              </a:rPr>
              <a:t>CORE-GP Longitudinal Data</a:t>
            </a:r>
          </a:p>
        </p:txBody>
      </p:sp>
    </p:spTree>
    <p:extLst>
      <p:ext uri="{BB962C8B-B14F-4D97-AF65-F5344CB8AC3E}">
        <p14:creationId xmlns:p14="http://schemas.microsoft.com/office/powerpoint/2010/main" val="411545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4E9A-3D06-1394-264C-388EA6FA924E}"/>
              </a:ext>
            </a:extLst>
          </p:cNvPr>
          <p:cNvSpPr>
            <a:spLocks noGrp="1"/>
          </p:cNvSpPr>
          <p:nvPr>
            <p:ph type="ctrTitle"/>
          </p:nvPr>
        </p:nvSpPr>
        <p:spPr>
          <a:xfrm>
            <a:off x="298227" y="3022287"/>
            <a:ext cx="11595538" cy="1514213"/>
          </a:xfrm>
        </p:spPr>
        <p:txBody>
          <a:bodyPr anchor="t">
            <a:noAutofit/>
          </a:bodyPr>
          <a:lstStyle/>
          <a:p>
            <a:r>
              <a:rPr lang="en-GB" sz="4400" dirty="0"/>
              <a:t>Keynote</a:t>
            </a:r>
            <a:br>
              <a:rPr lang="en-GB" sz="4400" dirty="0"/>
            </a:br>
            <a:r>
              <a:rPr lang="en-GB" sz="4400" dirty="0"/>
              <a:t>Dr Paula Miles and Dr Adam </a:t>
            </a:r>
            <a:r>
              <a:rPr lang="en-GB" sz="4400" dirty="0" err="1"/>
              <a:t>Welstead</a:t>
            </a:r>
            <a:endParaRPr lang="en-GB" sz="4400" dirty="0"/>
          </a:p>
        </p:txBody>
      </p:sp>
    </p:spTree>
    <p:extLst>
      <p:ext uri="{BB962C8B-B14F-4D97-AF65-F5344CB8AC3E}">
        <p14:creationId xmlns:p14="http://schemas.microsoft.com/office/powerpoint/2010/main" val="246313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6E8C223-EF2E-74A3-20EA-F223183EDB19}"/>
              </a:ext>
            </a:extLst>
          </p:cNvPr>
          <p:cNvGraphicFramePr>
            <a:graphicFrameLocks/>
          </p:cNvGraphicFramePr>
          <p:nvPr/>
        </p:nvGraphicFramePr>
        <p:xfrm>
          <a:off x="901700" y="1279529"/>
          <a:ext cx="10388600" cy="533558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272ADB0-4E59-D8B4-1850-61398DFDEC81}"/>
              </a:ext>
            </a:extLst>
          </p:cNvPr>
          <p:cNvSpPr txBox="1"/>
          <p:nvPr/>
        </p:nvSpPr>
        <p:spPr>
          <a:xfrm>
            <a:off x="9942580" y="2660166"/>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lumMod val="75000"/>
                  </a:srgbClr>
                </a:solidFill>
                <a:effectLst/>
                <a:uLnTx/>
                <a:uFillTx/>
                <a:latin typeface="Century Gothic" panose="020B0502020202020204" pitchFamily="34" charset="0"/>
                <a:ea typeface="+mn-ea"/>
                <a:cs typeface="+mn-cs"/>
              </a:rPr>
              <a:t>2021-22</a:t>
            </a:r>
          </a:p>
        </p:txBody>
      </p:sp>
      <p:sp>
        <p:nvSpPr>
          <p:cNvPr id="3" name="TextBox 2">
            <a:extLst>
              <a:ext uri="{FF2B5EF4-FFF2-40B4-BE49-F238E27FC236}">
                <a16:creationId xmlns:a16="http://schemas.microsoft.com/office/drawing/2014/main" id="{BB455EE9-5AFB-34EE-2FF8-5122380682FB}"/>
              </a:ext>
            </a:extLst>
          </p:cNvPr>
          <p:cNvSpPr txBox="1"/>
          <p:nvPr/>
        </p:nvSpPr>
        <p:spPr>
          <a:xfrm>
            <a:off x="9960041" y="3606119"/>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40000"/>
                    <a:lumOff val="60000"/>
                  </a:srgbClr>
                </a:solidFill>
                <a:effectLst/>
                <a:uLnTx/>
                <a:uFillTx/>
                <a:latin typeface="Century Gothic" panose="020B0502020202020204" pitchFamily="34" charset="0"/>
                <a:ea typeface="+mn-ea"/>
                <a:cs typeface="+mn-cs"/>
              </a:rPr>
              <a:t>2020-21</a:t>
            </a:r>
          </a:p>
        </p:txBody>
      </p:sp>
      <p:sp>
        <p:nvSpPr>
          <p:cNvPr id="5" name="TextBox 4">
            <a:extLst>
              <a:ext uri="{FF2B5EF4-FFF2-40B4-BE49-F238E27FC236}">
                <a16:creationId xmlns:a16="http://schemas.microsoft.com/office/drawing/2014/main" id="{9EF857C1-F8A3-B603-EB22-EF5DE2270B73}"/>
              </a:ext>
            </a:extLst>
          </p:cNvPr>
          <p:cNvSpPr txBox="1"/>
          <p:nvPr/>
        </p:nvSpPr>
        <p:spPr>
          <a:xfrm>
            <a:off x="9942578" y="2280950"/>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2018-19</a:t>
            </a:r>
          </a:p>
        </p:txBody>
      </p:sp>
      <p:grpSp>
        <p:nvGrpSpPr>
          <p:cNvPr id="6" name="Group 5">
            <a:extLst>
              <a:ext uri="{FF2B5EF4-FFF2-40B4-BE49-F238E27FC236}">
                <a16:creationId xmlns:a16="http://schemas.microsoft.com/office/drawing/2014/main" id="{5E2D3878-12B3-696C-A310-9C5F7DA85E20}"/>
              </a:ext>
            </a:extLst>
          </p:cNvPr>
          <p:cNvGrpSpPr/>
          <p:nvPr/>
        </p:nvGrpSpPr>
        <p:grpSpPr>
          <a:xfrm>
            <a:off x="218774" y="1193801"/>
            <a:ext cx="504918" cy="5070213"/>
            <a:chOff x="218774" y="993772"/>
            <a:chExt cx="504918" cy="5070213"/>
          </a:xfrm>
        </p:grpSpPr>
        <p:cxnSp>
          <p:nvCxnSpPr>
            <p:cNvPr id="7" name="Straight Arrow Connector 6">
              <a:extLst>
                <a:ext uri="{FF2B5EF4-FFF2-40B4-BE49-F238E27FC236}">
                  <a16:creationId xmlns:a16="http://schemas.microsoft.com/office/drawing/2014/main" id="{0154BC4C-B69F-F70F-0AAD-64FF309CABF6}"/>
                </a:ext>
              </a:extLst>
            </p:cNvPr>
            <p:cNvCxnSpPr>
              <a:cxnSpLocks/>
            </p:cNvCxnSpPr>
            <p:nvPr/>
          </p:nvCxnSpPr>
          <p:spPr>
            <a:xfrm>
              <a:off x="723692" y="1072885"/>
              <a:ext cx="0" cy="49911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40F772-BE24-44ED-0EBA-80F1217F2321}"/>
                </a:ext>
              </a:extLst>
            </p:cNvPr>
            <p:cNvSpPr txBox="1"/>
            <p:nvPr/>
          </p:nvSpPr>
          <p:spPr>
            <a:xfrm rot="16200000">
              <a:off x="-560335" y="4917309"/>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Better Wellbeing</a:t>
              </a:r>
            </a:p>
          </p:txBody>
        </p:sp>
        <p:sp>
          <p:nvSpPr>
            <p:cNvPr id="9" name="TextBox 8">
              <a:extLst>
                <a:ext uri="{FF2B5EF4-FFF2-40B4-BE49-F238E27FC236}">
                  <a16:creationId xmlns:a16="http://schemas.microsoft.com/office/drawing/2014/main" id="{1FCDB86E-75A0-0DBC-F255-40BEB066F737}"/>
                </a:ext>
              </a:extLst>
            </p:cNvPr>
            <p:cNvSpPr txBox="1"/>
            <p:nvPr/>
          </p:nvSpPr>
          <p:spPr>
            <a:xfrm rot="16200000">
              <a:off x="-560335" y="1772881"/>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Poorer Wellbeing</a:t>
              </a:r>
            </a:p>
          </p:txBody>
        </p:sp>
      </p:grpSp>
      <p:sp>
        <p:nvSpPr>
          <p:cNvPr id="10" name="Rectangle 9">
            <a:extLst>
              <a:ext uri="{FF2B5EF4-FFF2-40B4-BE49-F238E27FC236}">
                <a16:creationId xmlns:a16="http://schemas.microsoft.com/office/drawing/2014/main" id="{AD48C561-25DA-D8A1-7D38-4891E58AB8D1}"/>
              </a:ext>
            </a:extLst>
          </p:cNvPr>
          <p:cNvSpPr/>
          <p:nvPr/>
        </p:nvSpPr>
        <p:spPr>
          <a:xfrm>
            <a:off x="0" y="1238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8F7C453-B18B-1761-C43D-154DD9F770AB}"/>
              </a:ext>
            </a:extLst>
          </p:cNvPr>
          <p:cNvSpPr>
            <a:spLocks noGrp="1"/>
          </p:cNvSpPr>
          <p:nvPr>
            <p:ph type="title"/>
          </p:nvPr>
        </p:nvSpPr>
        <p:spPr>
          <a:xfrm>
            <a:off x="485671" y="14281"/>
            <a:ext cx="11220658" cy="908045"/>
          </a:xfrm>
        </p:spPr>
        <p:txBody>
          <a:bodyPr>
            <a:noAutofit/>
          </a:bodyPr>
          <a:lstStyle/>
          <a:p>
            <a:pPr>
              <a:spcBef>
                <a:spcPts val="0"/>
              </a:spcBef>
              <a:spcAft>
                <a:spcPts val="600"/>
              </a:spcAft>
            </a:pPr>
            <a:r>
              <a:rPr lang="en-GB" sz="2800" b="1">
                <a:solidFill>
                  <a:schemeClr val="bg1"/>
                </a:solidFill>
                <a:latin typeface="Century Gothic" panose="020B0502020202020204" pitchFamily="34" charset="0"/>
              </a:rPr>
              <a:t>Quantitative Results: </a:t>
            </a:r>
            <a:r>
              <a:rPr lang="en-GB" sz="2800">
                <a:solidFill>
                  <a:schemeClr val="bg1"/>
                </a:solidFill>
                <a:latin typeface="Century Gothic" panose="020B0502020202020204" pitchFamily="34" charset="0"/>
              </a:rPr>
              <a:t>PGT Wellbeing</a:t>
            </a:r>
            <a:r>
              <a:rPr lang="en-GB" sz="2000">
                <a:solidFill>
                  <a:schemeClr val="bg1"/>
                </a:solidFill>
                <a:latin typeface="Century Gothic" panose="020B0502020202020204" pitchFamily="34" charset="0"/>
              </a:rPr>
              <a:t> </a:t>
            </a:r>
            <a:r>
              <a:rPr lang="en-GB" sz="2800">
                <a:solidFill>
                  <a:schemeClr val="bg1"/>
                </a:solidFill>
                <a:latin typeface="Century Gothic" panose="020B0502020202020204" pitchFamily="34" charset="0"/>
              </a:rPr>
              <a:t>CORE-GP Longitudinal Data</a:t>
            </a:r>
          </a:p>
        </p:txBody>
      </p:sp>
    </p:spTree>
    <p:extLst>
      <p:ext uri="{BB962C8B-B14F-4D97-AF65-F5344CB8AC3E}">
        <p14:creationId xmlns:p14="http://schemas.microsoft.com/office/powerpoint/2010/main" val="164284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FE028B-F0D4-2856-28F4-B823220BF43F}"/>
              </a:ext>
            </a:extLst>
          </p:cNvPr>
          <p:cNvSpPr/>
          <p:nvPr/>
        </p:nvSpPr>
        <p:spPr>
          <a:xfrm>
            <a:off x="0" y="1238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16E8C223-EF2E-74A3-20EA-F223183EDB19}"/>
              </a:ext>
            </a:extLst>
          </p:cNvPr>
          <p:cNvGraphicFramePr>
            <a:graphicFrameLocks/>
          </p:cNvGraphicFramePr>
          <p:nvPr/>
        </p:nvGraphicFramePr>
        <p:xfrm>
          <a:off x="901700" y="1279531"/>
          <a:ext cx="10388600" cy="533558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2581150-1E34-62B0-7C91-19A72DC86BEB}"/>
              </a:ext>
            </a:extLst>
          </p:cNvPr>
          <p:cNvSpPr txBox="1"/>
          <p:nvPr/>
        </p:nvSpPr>
        <p:spPr>
          <a:xfrm>
            <a:off x="9942580" y="2660168"/>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lumMod val="75000"/>
                  </a:srgbClr>
                </a:solidFill>
                <a:effectLst/>
                <a:uLnTx/>
                <a:uFillTx/>
                <a:latin typeface="Century Gothic" panose="020B0502020202020204" pitchFamily="34" charset="0"/>
                <a:ea typeface="+mn-ea"/>
                <a:cs typeface="+mn-cs"/>
              </a:rPr>
              <a:t>2021-22</a:t>
            </a:r>
          </a:p>
        </p:txBody>
      </p:sp>
      <p:sp>
        <p:nvSpPr>
          <p:cNvPr id="3" name="TextBox 2">
            <a:extLst>
              <a:ext uri="{FF2B5EF4-FFF2-40B4-BE49-F238E27FC236}">
                <a16:creationId xmlns:a16="http://schemas.microsoft.com/office/drawing/2014/main" id="{F30BFA21-BEE0-85CF-4287-2F637EABC7E2}"/>
              </a:ext>
            </a:extLst>
          </p:cNvPr>
          <p:cNvSpPr txBox="1"/>
          <p:nvPr/>
        </p:nvSpPr>
        <p:spPr>
          <a:xfrm>
            <a:off x="9942579" y="3326920"/>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2022-23</a:t>
            </a:r>
          </a:p>
        </p:txBody>
      </p:sp>
      <p:sp>
        <p:nvSpPr>
          <p:cNvPr id="5" name="TextBox 4">
            <a:extLst>
              <a:ext uri="{FF2B5EF4-FFF2-40B4-BE49-F238E27FC236}">
                <a16:creationId xmlns:a16="http://schemas.microsoft.com/office/drawing/2014/main" id="{29139DAC-64C3-04AD-1431-28DD765E4631}"/>
              </a:ext>
            </a:extLst>
          </p:cNvPr>
          <p:cNvSpPr txBox="1"/>
          <p:nvPr/>
        </p:nvSpPr>
        <p:spPr>
          <a:xfrm>
            <a:off x="9960041" y="3620409"/>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40000"/>
                    <a:lumOff val="60000"/>
                  </a:srgbClr>
                </a:solidFill>
                <a:effectLst/>
                <a:uLnTx/>
                <a:uFillTx/>
                <a:latin typeface="Century Gothic" panose="020B0502020202020204" pitchFamily="34" charset="0"/>
                <a:ea typeface="+mn-ea"/>
                <a:cs typeface="+mn-cs"/>
              </a:rPr>
              <a:t>2020-21</a:t>
            </a:r>
          </a:p>
        </p:txBody>
      </p:sp>
      <p:sp>
        <p:nvSpPr>
          <p:cNvPr id="6" name="TextBox 5">
            <a:extLst>
              <a:ext uri="{FF2B5EF4-FFF2-40B4-BE49-F238E27FC236}">
                <a16:creationId xmlns:a16="http://schemas.microsoft.com/office/drawing/2014/main" id="{FED81FD4-6776-170A-EC60-11A823BDA5F3}"/>
              </a:ext>
            </a:extLst>
          </p:cNvPr>
          <p:cNvSpPr txBox="1"/>
          <p:nvPr/>
        </p:nvSpPr>
        <p:spPr>
          <a:xfrm>
            <a:off x="9942578" y="2266664"/>
            <a:ext cx="13931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2018-19</a:t>
            </a:r>
          </a:p>
        </p:txBody>
      </p:sp>
      <p:grpSp>
        <p:nvGrpSpPr>
          <p:cNvPr id="10" name="Group 9">
            <a:extLst>
              <a:ext uri="{FF2B5EF4-FFF2-40B4-BE49-F238E27FC236}">
                <a16:creationId xmlns:a16="http://schemas.microsoft.com/office/drawing/2014/main" id="{67EA01D7-2E89-689E-8ED8-CEB5AEE401EF}"/>
              </a:ext>
            </a:extLst>
          </p:cNvPr>
          <p:cNvGrpSpPr/>
          <p:nvPr/>
        </p:nvGrpSpPr>
        <p:grpSpPr>
          <a:xfrm>
            <a:off x="218774" y="1193803"/>
            <a:ext cx="504918" cy="5070213"/>
            <a:chOff x="218774" y="993772"/>
            <a:chExt cx="504918" cy="5070213"/>
          </a:xfrm>
        </p:grpSpPr>
        <p:cxnSp>
          <p:nvCxnSpPr>
            <p:cNvPr id="7" name="Straight Arrow Connector 6">
              <a:extLst>
                <a:ext uri="{FF2B5EF4-FFF2-40B4-BE49-F238E27FC236}">
                  <a16:creationId xmlns:a16="http://schemas.microsoft.com/office/drawing/2014/main" id="{7F0C96CE-12C7-81E5-9737-859FC6C5DE3E}"/>
                </a:ext>
              </a:extLst>
            </p:cNvPr>
            <p:cNvCxnSpPr>
              <a:cxnSpLocks/>
            </p:cNvCxnSpPr>
            <p:nvPr/>
          </p:nvCxnSpPr>
          <p:spPr>
            <a:xfrm>
              <a:off x="723692" y="1072885"/>
              <a:ext cx="0" cy="49911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ABA257B-6BC0-2AFD-C350-55F571004EE1}"/>
                </a:ext>
              </a:extLst>
            </p:cNvPr>
            <p:cNvSpPr txBox="1"/>
            <p:nvPr/>
          </p:nvSpPr>
          <p:spPr>
            <a:xfrm rot="16200000">
              <a:off x="-560335" y="4917309"/>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Better Wellbeing</a:t>
              </a:r>
            </a:p>
          </p:txBody>
        </p:sp>
        <p:sp>
          <p:nvSpPr>
            <p:cNvPr id="9" name="TextBox 8">
              <a:extLst>
                <a:ext uri="{FF2B5EF4-FFF2-40B4-BE49-F238E27FC236}">
                  <a16:creationId xmlns:a16="http://schemas.microsoft.com/office/drawing/2014/main" id="{F6AB56CC-629D-5A74-19CF-5D222F4BFBE5}"/>
                </a:ext>
              </a:extLst>
            </p:cNvPr>
            <p:cNvSpPr txBox="1"/>
            <p:nvPr/>
          </p:nvSpPr>
          <p:spPr>
            <a:xfrm rot="16200000">
              <a:off x="-560335" y="1772881"/>
              <a:ext cx="18967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Poorer Wellbeing</a:t>
              </a:r>
            </a:p>
          </p:txBody>
        </p:sp>
      </p:grpSp>
      <p:sp>
        <p:nvSpPr>
          <p:cNvPr id="11" name="Title 1">
            <a:extLst>
              <a:ext uri="{FF2B5EF4-FFF2-40B4-BE49-F238E27FC236}">
                <a16:creationId xmlns:a16="http://schemas.microsoft.com/office/drawing/2014/main" id="{65A1EF77-E948-CAD2-F59B-FA3E6CDCFE19}"/>
              </a:ext>
            </a:extLst>
          </p:cNvPr>
          <p:cNvSpPr>
            <a:spLocks noGrp="1"/>
          </p:cNvSpPr>
          <p:nvPr>
            <p:ph type="title"/>
          </p:nvPr>
        </p:nvSpPr>
        <p:spPr>
          <a:xfrm>
            <a:off x="485671" y="14281"/>
            <a:ext cx="11220658" cy="908045"/>
          </a:xfrm>
        </p:spPr>
        <p:txBody>
          <a:bodyPr>
            <a:noAutofit/>
          </a:bodyPr>
          <a:lstStyle/>
          <a:p>
            <a:pPr>
              <a:spcBef>
                <a:spcPts val="0"/>
              </a:spcBef>
              <a:spcAft>
                <a:spcPts val="600"/>
              </a:spcAft>
            </a:pPr>
            <a:r>
              <a:rPr lang="en-GB" sz="2800" b="1">
                <a:solidFill>
                  <a:schemeClr val="bg1"/>
                </a:solidFill>
                <a:latin typeface="Century Gothic" panose="020B0502020202020204" pitchFamily="34" charset="0"/>
              </a:rPr>
              <a:t>Quantitative Results: </a:t>
            </a:r>
            <a:r>
              <a:rPr lang="en-GB" sz="2800">
                <a:solidFill>
                  <a:schemeClr val="bg1"/>
                </a:solidFill>
                <a:latin typeface="Century Gothic" panose="020B0502020202020204" pitchFamily="34" charset="0"/>
              </a:rPr>
              <a:t>PGT Wellbeing</a:t>
            </a:r>
            <a:r>
              <a:rPr lang="en-GB" sz="2000">
                <a:solidFill>
                  <a:schemeClr val="bg1"/>
                </a:solidFill>
                <a:latin typeface="Century Gothic" panose="020B0502020202020204" pitchFamily="34" charset="0"/>
              </a:rPr>
              <a:t> </a:t>
            </a:r>
            <a:r>
              <a:rPr lang="en-GB" sz="2800">
                <a:solidFill>
                  <a:schemeClr val="bg1"/>
                </a:solidFill>
                <a:latin typeface="Century Gothic" panose="020B0502020202020204" pitchFamily="34" charset="0"/>
              </a:rPr>
              <a:t>CORE-GP Longitudinal Data</a:t>
            </a:r>
          </a:p>
        </p:txBody>
      </p:sp>
      <p:sp>
        <p:nvSpPr>
          <p:cNvPr id="13" name="TextBox 12">
            <a:extLst>
              <a:ext uri="{FF2B5EF4-FFF2-40B4-BE49-F238E27FC236}">
                <a16:creationId xmlns:a16="http://schemas.microsoft.com/office/drawing/2014/main" id="{6A34E43C-A608-1053-3EE4-1719B4E3EFE1}"/>
              </a:ext>
            </a:extLst>
          </p:cNvPr>
          <p:cNvSpPr txBox="1"/>
          <p:nvPr/>
        </p:nvSpPr>
        <p:spPr>
          <a:xfrm>
            <a:off x="4058292" y="4824952"/>
            <a:ext cx="47158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Overall - PGT Wellbeing is poor</a:t>
            </a:r>
          </a:p>
        </p:txBody>
      </p:sp>
    </p:spTree>
    <p:extLst>
      <p:ext uri="{BB962C8B-B14F-4D97-AF65-F5344CB8AC3E}">
        <p14:creationId xmlns:p14="http://schemas.microsoft.com/office/powerpoint/2010/main" val="413218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1C8A6-B5B9-704E-26AF-5DF096F80B10}"/>
              </a:ext>
            </a:extLst>
          </p:cNvPr>
          <p:cNvSpPr/>
          <p:nvPr/>
        </p:nvSpPr>
        <p:spPr>
          <a:xfrm>
            <a:off x="0" y="15321"/>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49811" y="144110"/>
            <a:ext cx="12019459" cy="646313"/>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Methods: Qualitative</a:t>
            </a:r>
            <a:r>
              <a:rPr kumimoji="0" lang="en-GB" sz="31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 Data</a:t>
            </a:r>
          </a:p>
        </p:txBody>
      </p:sp>
      <p:graphicFrame>
        <p:nvGraphicFramePr>
          <p:cNvPr id="4" name="Diagram 3">
            <a:extLst>
              <a:ext uri="{FF2B5EF4-FFF2-40B4-BE49-F238E27FC236}">
                <a16:creationId xmlns:a16="http://schemas.microsoft.com/office/drawing/2014/main" id="{07906C34-F866-7CDE-0846-02415C8F2C14}"/>
              </a:ext>
            </a:extLst>
          </p:cNvPr>
          <p:cNvGraphicFramePr/>
          <p:nvPr/>
        </p:nvGraphicFramePr>
        <p:xfrm>
          <a:off x="588169" y="1048000"/>
          <a:ext cx="11015661" cy="562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32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1C8A6-B5B9-704E-26AF-5DF096F80B10}"/>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49811" y="172686"/>
            <a:ext cx="12019459" cy="523202"/>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Qualitative Results: </a:t>
            </a:r>
            <a:r>
              <a:rPr kumimoji="0" lang="en-GB" sz="28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Themes from 2020-2021 Data</a:t>
            </a:r>
          </a:p>
        </p:txBody>
      </p:sp>
      <p:graphicFrame>
        <p:nvGraphicFramePr>
          <p:cNvPr id="4" name="Diagram 3">
            <a:extLst>
              <a:ext uri="{FF2B5EF4-FFF2-40B4-BE49-F238E27FC236}">
                <a16:creationId xmlns:a16="http://schemas.microsoft.com/office/drawing/2014/main" id="{07906C34-F866-7CDE-0846-02415C8F2C14}"/>
              </a:ext>
            </a:extLst>
          </p:cNvPr>
          <p:cNvGraphicFramePr/>
          <p:nvPr/>
        </p:nvGraphicFramePr>
        <p:xfrm>
          <a:off x="588169" y="1048000"/>
          <a:ext cx="11015661" cy="54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9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540ED4-E14F-3241-F04E-0240F2D5D94A}"/>
              </a:ext>
            </a:extLst>
          </p:cNvPr>
          <p:cNvSpPr/>
          <p:nvPr/>
        </p:nvSpPr>
        <p:spPr>
          <a:xfrm>
            <a:off x="0" y="-127319"/>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321733" y="220624"/>
            <a:ext cx="12835466" cy="492424"/>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Factors which helped: </a:t>
            </a:r>
            <a:r>
              <a:rPr kumimoji="0" lang="en-GB" sz="2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Quotes</a:t>
            </a:r>
          </a:p>
        </p:txBody>
      </p:sp>
      <p:grpSp>
        <p:nvGrpSpPr>
          <p:cNvPr id="19" name="Group 18">
            <a:extLst>
              <a:ext uri="{FF2B5EF4-FFF2-40B4-BE49-F238E27FC236}">
                <a16:creationId xmlns:a16="http://schemas.microsoft.com/office/drawing/2014/main" id="{2BBF69CD-4481-6E13-F69D-721358C5EB30}"/>
              </a:ext>
            </a:extLst>
          </p:cNvPr>
          <p:cNvGrpSpPr/>
          <p:nvPr/>
        </p:nvGrpSpPr>
        <p:grpSpPr>
          <a:xfrm>
            <a:off x="97583" y="1205450"/>
            <a:ext cx="5648198" cy="1417420"/>
            <a:chOff x="0" y="1215340"/>
            <a:chExt cx="5648198" cy="1417420"/>
          </a:xfrm>
        </p:grpSpPr>
        <p:sp>
          <p:nvSpPr>
            <p:cNvPr id="9" name="TextBox 8">
              <a:extLst>
                <a:ext uri="{FF2B5EF4-FFF2-40B4-BE49-F238E27FC236}">
                  <a16:creationId xmlns:a16="http://schemas.microsoft.com/office/drawing/2014/main" id="{FB6E1F62-F2AD-3FCE-1DFB-E8CCB6C39965}"/>
                </a:ext>
              </a:extLst>
            </p:cNvPr>
            <p:cNvSpPr txBox="1"/>
            <p:nvPr/>
          </p:nvSpPr>
          <p:spPr>
            <a:xfrm>
              <a:off x="0" y="1663264"/>
              <a:ext cx="5648198" cy="969496"/>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“[lecturer’s name], he was amazing, he spoke to me every Thursday... That for me, is what kept me here” (she)</a:t>
              </a:r>
              <a:endPar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28C9CB2C-BFDA-3001-1EC8-450AA5EB51C7}"/>
                </a:ext>
              </a:extLst>
            </p:cNvPr>
            <p:cNvSpPr txBox="1"/>
            <p:nvPr/>
          </p:nvSpPr>
          <p:spPr>
            <a:xfrm>
              <a:off x="1319135" y="1215340"/>
              <a:ext cx="3205098" cy="369332"/>
            </a:xfrm>
            <a:prstGeom prst="rect">
              <a:avLst/>
            </a:prstGeom>
            <a:solidFill>
              <a:schemeClr val="bg1">
                <a:lumMod val="6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1: University support </a:t>
              </a:r>
            </a:p>
          </p:txBody>
        </p:sp>
      </p:grpSp>
      <p:grpSp>
        <p:nvGrpSpPr>
          <p:cNvPr id="20" name="Group 19">
            <a:extLst>
              <a:ext uri="{FF2B5EF4-FFF2-40B4-BE49-F238E27FC236}">
                <a16:creationId xmlns:a16="http://schemas.microsoft.com/office/drawing/2014/main" id="{6805A26C-9C52-1980-3AE7-23B5E2E82A67}"/>
              </a:ext>
            </a:extLst>
          </p:cNvPr>
          <p:cNvGrpSpPr/>
          <p:nvPr/>
        </p:nvGrpSpPr>
        <p:grpSpPr>
          <a:xfrm>
            <a:off x="-98325" y="2906202"/>
            <a:ext cx="5996465" cy="1675547"/>
            <a:chOff x="5536924" y="1194332"/>
            <a:chExt cx="5996465" cy="1675547"/>
          </a:xfrm>
        </p:grpSpPr>
        <p:sp>
          <p:nvSpPr>
            <p:cNvPr id="7" name="TextBox 6">
              <a:extLst>
                <a:ext uri="{FF2B5EF4-FFF2-40B4-BE49-F238E27FC236}">
                  <a16:creationId xmlns:a16="http://schemas.microsoft.com/office/drawing/2014/main" id="{4AB268E0-5000-405C-4CA8-DBC3EB020B1A}"/>
                </a:ext>
              </a:extLst>
            </p:cNvPr>
            <p:cNvSpPr txBox="1"/>
            <p:nvPr/>
          </p:nvSpPr>
          <p:spPr>
            <a:xfrm>
              <a:off x="5536924" y="1607995"/>
              <a:ext cx="5996465" cy="1261884"/>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“The extensions, they’ve been quite nice with that and it’s quite nice knowing there’s [provision for final grades to be reviewed in light of special circumstances]” (she/her)</a:t>
              </a:r>
              <a:endPar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3F2855DA-53EA-6516-9000-0897924572D8}"/>
                </a:ext>
              </a:extLst>
            </p:cNvPr>
            <p:cNvSpPr txBox="1"/>
            <p:nvPr/>
          </p:nvSpPr>
          <p:spPr>
            <a:xfrm>
              <a:off x="7145490" y="1194332"/>
              <a:ext cx="3205098" cy="369332"/>
            </a:xfrm>
            <a:prstGeom prst="rect">
              <a:avLst/>
            </a:prstGeom>
            <a:solidFill>
              <a:schemeClr val="bg1">
                <a:lumMod val="6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1: University support </a:t>
              </a:r>
            </a:p>
          </p:txBody>
        </p:sp>
      </p:grpSp>
      <p:grpSp>
        <p:nvGrpSpPr>
          <p:cNvPr id="21" name="Group 20">
            <a:extLst>
              <a:ext uri="{FF2B5EF4-FFF2-40B4-BE49-F238E27FC236}">
                <a16:creationId xmlns:a16="http://schemas.microsoft.com/office/drawing/2014/main" id="{53236FB9-2802-9746-1460-88A7646FE952}"/>
              </a:ext>
            </a:extLst>
          </p:cNvPr>
          <p:cNvGrpSpPr/>
          <p:nvPr/>
        </p:nvGrpSpPr>
        <p:grpSpPr>
          <a:xfrm>
            <a:off x="6450683" y="1205450"/>
            <a:ext cx="4020589" cy="1079524"/>
            <a:chOff x="793697" y="2917302"/>
            <a:chExt cx="4020589" cy="1079524"/>
          </a:xfrm>
        </p:grpSpPr>
        <p:sp>
          <p:nvSpPr>
            <p:cNvPr id="5" name="TextBox 4">
              <a:extLst>
                <a:ext uri="{FF2B5EF4-FFF2-40B4-BE49-F238E27FC236}">
                  <a16:creationId xmlns:a16="http://schemas.microsoft.com/office/drawing/2014/main" id="{030D3798-D360-6B8C-9EC1-A72D5DE3E7F8}"/>
                </a:ext>
              </a:extLst>
            </p:cNvPr>
            <p:cNvSpPr txBox="1"/>
            <p:nvPr/>
          </p:nvSpPr>
          <p:spPr>
            <a:xfrm>
              <a:off x="793697" y="3319718"/>
              <a:ext cx="4020589" cy="677108"/>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“Free whole foods, that was really nice” (he/him)</a:t>
              </a:r>
              <a:endPar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F0D3849C-1500-A2F1-EF46-AC672C52BCF1}"/>
                </a:ext>
              </a:extLst>
            </p:cNvPr>
            <p:cNvSpPr txBox="1"/>
            <p:nvPr/>
          </p:nvSpPr>
          <p:spPr>
            <a:xfrm>
              <a:off x="1029083" y="2917302"/>
              <a:ext cx="3785203"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1: University intervention </a:t>
              </a:r>
            </a:p>
          </p:txBody>
        </p:sp>
      </p:grpSp>
      <p:grpSp>
        <p:nvGrpSpPr>
          <p:cNvPr id="22" name="Group 21">
            <a:extLst>
              <a:ext uri="{FF2B5EF4-FFF2-40B4-BE49-F238E27FC236}">
                <a16:creationId xmlns:a16="http://schemas.microsoft.com/office/drawing/2014/main" id="{0D61F640-D397-47ED-6F5D-C78235FE3545}"/>
              </a:ext>
            </a:extLst>
          </p:cNvPr>
          <p:cNvGrpSpPr/>
          <p:nvPr/>
        </p:nvGrpSpPr>
        <p:grpSpPr>
          <a:xfrm>
            <a:off x="5515368" y="4952962"/>
            <a:ext cx="6076412" cy="1368302"/>
            <a:chOff x="5468814" y="3044931"/>
            <a:chExt cx="6076412" cy="1368302"/>
          </a:xfrm>
        </p:grpSpPr>
        <p:sp>
          <p:nvSpPr>
            <p:cNvPr id="10" name="TextBox 9">
              <a:extLst>
                <a:ext uri="{FF2B5EF4-FFF2-40B4-BE49-F238E27FC236}">
                  <a16:creationId xmlns:a16="http://schemas.microsoft.com/office/drawing/2014/main" id="{4B2AD671-D2AD-BE87-1E41-B5340D58F8F0}"/>
                </a:ext>
              </a:extLst>
            </p:cNvPr>
            <p:cNvSpPr txBox="1"/>
            <p:nvPr/>
          </p:nvSpPr>
          <p:spPr>
            <a:xfrm>
              <a:off x="5468814" y="3443737"/>
              <a:ext cx="6076412" cy="969496"/>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“It's also about setting expectations and trying to have a bit of a routine…OK, Monday to Friday I'm </a:t>
              </a:r>
              <a:r>
                <a:rPr kumimoji="0" lang="en-GB" sz="1900" b="0" i="0" u="none" strike="noStrike" kern="1200" cap="none" spc="0" normalizeH="0" baseline="0" noProof="0" err="1">
                  <a:ln>
                    <a:noFill/>
                  </a:ln>
                  <a:solidFill>
                    <a:prstClr val="black"/>
                  </a:solidFill>
                  <a:effectLst/>
                  <a:uLnTx/>
                  <a:uFillTx/>
                  <a:latin typeface="Century Gothic" panose="020B0502020202020204" pitchFamily="34" charset="0"/>
                  <a:ea typeface="Times New Roman" panose="02020603050405020304" pitchFamily="18" charset="0"/>
                  <a:cs typeface="+mn-cs"/>
                </a:rPr>
                <a:t>gonna</a:t>
              </a:r>
              <a:r>
                <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 wear real clothes” (she)</a:t>
              </a:r>
              <a:endPar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38782735-9996-3486-BA58-56EFB973626C}"/>
                </a:ext>
              </a:extLst>
            </p:cNvPr>
            <p:cNvSpPr txBox="1"/>
            <p:nvPr/>
          </p:nvSpPr>
          <p:spPr>
            <a:xfrm>
              <a:off x="7615451" y="3044931"/>
              <a:ext cx="2083784"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4: Routine </a:t>
              </a:r>
            </a:p>
          </p:txBody>
        </p:sp>
      </p:grpSp>
      <p:grpSp>
        <p:nvGrpSpPr>
          <p:cNvPr id="24" name="Group 23">
            <a:extLst>
              <a:ext uri="{FF2B5EF4-FFF2-40B4-BE49-F238E27FC236}">
                <a16:creationId xmlns:a16="http://schemas.microsoft.com/office/drawing/2014/main" id="{DF3CC9F4-CFE7-92BC-5A2B-6347DE9D1A8D}"/>
              </a:ext>
            </a:extLst>
          </p:cNvPr>
          <p:cNvGrpSpPr/>
          <p:nvPr/>
        </p:nvGrpSpPr>
        <p:grpSpPr>
          <a:xfrm>
            <a:off x="-84155" y="4865082"/>
            <a:ext cx="5968127" cy="1631216"/>
            <a:chOff x="5536924" y="4942835"/>
            <a:chExt cx="5968127" cy="1631216"/>
          </a:xfrm>
        </p:grpSpPr>
        <p:sp>
          <p:nvSpPr>
            <p:cNvPr id="6" name="TextBox 5">
              <a:extLst>
                <a:ext uri="{FF2B5EF4-FFF2-40B4-BE49-F238E27FC236}">
                  <a16:creationId xmlns:a16="http://schemas.microsoft.com/office/drawing/2014/main" id="{E41F611A-A297-A8B2-16D0-D18C00DA0497}"/>
                </a:ext>
              </a:extLst>
            </p:cNvPr>
            <p:cNvSpPr txBox="1"/>
            <p:nvPr/>
          </p:nvSpPr>
          <p:spPr>
            <a:xfrm>
              <a:off x="5536924" y="5312167"/>
              <a:ext cx="5968127" cy="1261884"/>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“The fact that you don't have to go somewhere, increased my ability to attend lectures so much… I literally don't miss a single lecture” (she/her)</a:t>
              </a:r>
              <a:endParaRPr kumimoji="0" lang="en-GB" sz="19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16" name="TextBox 15">
              <a:extLst>
                <a:ext uri="{FF2B5EF4-FFF2-40B4-BE49-F238E27FC236}">
                  <a16:creationId xmlns:a16="http://schemas.microsoft.com/office/drawing/2014/main" id="{0C443A72-2413-5714-8DAD-7FE35508C0EB}"/>
                </a:ext>
              </a:extLst>
            </p:cNvPr>
            <p:cNvSpPr txBox="1"/>
            <p:nvPr/>
          </p:nvSpPr>
          <p:spPr>
            <a:xfrm>
              <a:off x="7116077" y="4942835"/>
              <a:ext cx="3312082"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3: Mode of Teaching</a:t>
              </a:r>
            </a:p>
          </p:txBody>
        </p:sp>
      </p:grpSp>
      <p:grpSp>
        <p:nvGrpSpPr>
          <p:cNvPr id="23" name="Group 22">
            <a:extLst>
              <a:ext uri="{FF2B5EF4-FFF2-40B4-BE49-F238E27FC236}">
                <a16:creationId xmlns:a16="http://schemas.microsoft.com/office/drawing/2014/main" id="{62E394CB-0DB9-38FE-9BC2-E76837F85D6E}"/>
              </a:ext>
            </a:extLst>
          </p:cNvPr>
          <p:cNvGrpSpPr/>
          <p:nvPr/>
        </p:nvGrpSpPr>
        <p:grpSpPr>
          <a:xfrm>
            <a:off x="5910356" y="2632665"/>
            <a:ext cx="5302303" cy="1976057"/>
            <a:chOff x="345895" y="4368932"/>
            <a:chExt cx="5302303" cy="1976057"/>
          </a:xfrm>
        </p:grpSpPr>
        <p:sp>
          <p:nvSpPr>
            <p:cNvPr id="11" name="TextBox 10">
              <a:extLst>
                <a:ext uri="{FF2B5EF4-FFF2-40B4-BE49-F238E27FC236}">
                  <a16:creationId xmlns:a16="http://schemas.microsoft.com/office/drawing/2014/main" id="{3EBAE53D-93F4-07EB-19FE-2F31683D9BAD}"/>
                </a:ext>
              </a:extLst>
            </p:cNvPr>
            <p:cNvSpPr txBox="1"/>
            <p:nvPr/>
          </p:nvSpPr>
          <p:spPr>
            <a:xfrm>
              <a:off x="345895" y="4790717"/>
              <a:ext cx="5302303" cy="15542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“I've really </a:t>
              </a:r>
              <a:r>
                <a:rPr kumimoji="0" lang="en-US" sz="19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realised</a:t>
              </a:r>
              <a:r>
                <a:rPr kumimoji="0" lang="en-US" sz="19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how important seeing friends, </a:t>
              </a:r>
              <a:r>
                <a:rPr kumimoji="0" lang="en-US" sz="19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socialising</a:t>
              </a:r>
              <a:r>
                <a:rPr kumimoji="0" lang="en-US" sz="19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having connections, doing sports and listening to music together is, and I've definitely noticed that impacted on my wellbeing” (she/her)</a:t>
              </a:r>
            </a:p>
          </p:txBody>
        </p:sp>
        <p:sp>
          <p:nvSpPr>
            <p:cNvPr id="18" name="TextBox 17">
              <a:extLst>
                <a:ext uri="{FF2B5EF4-FFF2-40B4-BE49-F238E27FC236}">
                  <a16:creationId xmlns:a16="http://schemas.microsoft.com/office/drawing/2014/main" id="{D37356B2-F862-B8AF-8DCD-560F35A1F8B3}"/>
                </a:ext>
              </a:extLst>
            </p:cNvPr>
            <p:cNvSpPr txBox="1"/>
            <p:nvPr/>
          </p:nvSpPr>
          <p:spPr>
            <a:xfrm>
              <a:off x="1685241" y="4368932"/>
              <a:ext cx="2422552"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2: </a:t>
              </a:r>
              <a:r>
                <a:rPr kumimoji="0" lang="en-US"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Socialising</a:t>
              </a:r>
              <a:endPar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63764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540ED4-E14F-3241-F04E-0240F2D5D94A}"/>
              </a:ext>
            </a:extLst>
          </p:cNvPr>
          <p:cNvSpPr/>
          <p:nvPr/>
        </p:nvSpPr>
        <p:spPr>
          <a:xfrm>
            <a:off x="0" y="0"/>
            <a:ext cx="12192000" cy="9038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435" tIns="64719" rIns="129435" bIns="64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DC9524-611C-D04D-8787-8D31A5CFF9E0}"/>
              </a:ext>
            </a:extLst>
          </p:cNvPr>
          <p:cNvSpPr txBox="1"/>
          <p:nvPr/>
        </p:nvSpPr>
        <p:spPr>
          <a:xfrm>
            <a:off x="-321734" y="197317"/>
            <a:ext cx="12835466" cy="492424"/>
          </a:xfrm>
          <a:prstGeom prst="rect">
            <a:avLst/>
          </a:prstGeom>
          <a:noFill/>
        </p:spPr>
        <p:txBody>
          <a:bodyPr wrap="square" lIns="91420" tIns="45711" rIns="91420" bIns="4571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Factors which hindered: </a:t>
            </a:r>
            <a:r>
              <a:rPr kumimoji="0" lang="en-GB" sz="2600" b="0" i="0" u="none" strike="noStrike" kern="1200" cap="none" spc="0" normalizeH="0" baseline="0" noProof="0">
                <a:ln>
                  <a:noFill/>
                </a:ln>
                <a:solidFill>
                  <a:prstClr val="white">
                    <a:lumMod val="95000"/>
                  </a:prstClr>
                </a:solidFill>
                <a:effectLst/>
                <a:uLnTx/>
                <a:uFillTx/>
                <a:latin typeface="Century Gothic" panose="020B0502020202020204" pitchFamily="34" charset="0"/>
                <a:ea typeface="+mn-ea"/>
                <a:cs typeface="+mn-cs"/>
              </a:rPr>
              <a:t>Quotes</a:t>
            </a:r>
          </a:p>
        </p:txBody>
      </p:sp>
      <p:grpSp>
        <p:nvGrpSpPr>
          <p:cNvPr id="24" name="Group 23">
            <a:extLst>
              <a:ext uri="{FF2B5EF4-FFF2-40B4-BE49-F238E27FC236}">
                <a16:creationId xmlns:a16="http://schemas.microsoft.com/office/drawing/2014/main" id="{03852C3F-8BFD-E7EE-271D-C029290F49A0}"/>
              </a:ext>
            </a:extLst>
          </p:cNvPr>
          <p:cNvGrpSpPr/>
          <p:nvPr/>
        </p:nvGrpSpPr>
        <p:grpSpPr>
          <a:xfrm>
            <a:off x="231272" y="1381666"/>
            <a:ext cx="5773154" cy="1376876"/>
            <a:chOff x="231272" y="1281650"/>
            <a:chExt cx="5773154" cy="1376876"/>
          </a:xfrm>
        </p:grpSpPr>
        <p:sp>
          <p:nvSpPr>
            <p:cNvPr id="6" name="TextBox 5">
              <a:extLst>
                <a:ext uri="{FF2B5EF4-FFF2-40B4-BE49-F238E27FC236}">
                  <a16:creationId xmlns:a16="http://schemas.microsoft.com/office/drawing/2014/main" id="{FC29F1A9-AF07-5B3B-5CAA-97A6C45BCB6F}"/>
                </a:ext>
              </a:extLst>
            </p:cNvPr>
            <p:cNvSpPr txBox="1"/>
            <p:nvPr/>
          </p:nvSpPr>
          <p:spPr>
            <a:xfrm>
              <a:off x="231272" y="1735196"/>
              <a:ext cx="5773154" cy="923330"/>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“…the lack of consistency across the departments in University, that’s the frustrating thing as a student” (she/her)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rPr>
                <a:t>  </a:t>
              </a:r>
            </a:p>
          </p:txBody>
        </p:sp>
        <p:sp>
          <p:nvSpPr>
            <p:cNvPr id="18" name="TextBox 17">
              <a:extLst>
                <a:ext uri="{FF2B5EF4-FFF2-40B4-BE49-F238E27FC236}">
                  <a16:creationId xmlns:a16="http://schemas.microsoft.com/office/drawing/2014/main" id="{4F7465AE-5433-116E-5FD2-071206A5F3FB}"/>
                </a:ext>
              </a:extLst>
            </p:cNvPr>
            <p:cNvSpPr txBox="1"/>
            <p:nvPr/>
          </p:nvSpPr>
          <p:spPr>
            <a:xfrm>
              <a:off x="1416718" y="1281650"/>
              <a:ext cx="4117808" cy="369332"/>
            </a:xfrm>
            <a:prstGeom prst="rect">
              <a:avLst/>
            </a:prstGeom>
            <a:solidFill>
              <a:schemeClr val="bg1">
                <a:lumMod val="6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5: University communication </a:t>
              </a:r>
            </a:p>
          </p:txBody>
        </p:sp>
      </p:grpSp>
      <p:grpSp>
        <p:nvGrpSpPr>
          <p:cNvPr id="25" name="Group 24">
            <a:extLst>
              <a:ext uri="{FF2B5EF4-FFF2-40B4-BE49-F238E27FC236}">
                <a16:creationId xmlns:a16="http://schemas.microsoft.com/office/drawing/2014/main" id="{9CC35743-A404-51A6-B39B-911BF6C4443E}"/>
              </a:ext>
            </a:extLst>
          </p:cNvPr>
          <p:cNvGrpSpPr/>
          <p:nvPr/>
        </p:nvGrpSpPr>
        <p:grpSpPr>
          <a:xfrm>
            <a:off x="6418847" y="1381242"/>
            <a:ext cx="4752472" cy="1368305"/>
            <a:chOff x="6418847" y="1281226"/>
            <a:chExt cx="4752472" cy="1368305"/>
          </a:xfrm>
        </p:grpSpPr>
        <p:sp>
          <p:nvSpPr>
            <p:cNvPr id="10" name="TextBox 9">
              <a:extLst>
                <a:ext uri="{FF2B5EF4-FFF2-40B4-BE49-F238E27FC236}">
                  <a16:creationId xmlns:a16="http://schemas.microsoft.com/office/drawing/2014/main" id="{03F2B785-BDE6-BCC2-66D6-62B5DC953119}"/>
                </a:ext>
              </a:extLst>
            </p:cNvPr>
            <p:cNvSpPr txBox="1"/>
            <p:nvPr/>
          </p:nvSpPr>
          <p:spPr>
            <a:xfrm>
              <a:off x="6418847" y="1726201"/>
              <a:ext cx="4752472" cy="923330"/>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“I think I'm like extrovert, but after I came here … I feel like I'm just kind of alone” (she/her)</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19" name="TextBox 18">
              <a:extLst>
                <a:ext uri="{FF2B5EF4-FFF2-40B4-BE49-F238E27FC236}">
                  <a16:creationId xmlns:a16="http://schemas.microsoft.com/office/drawing/2014/main" id="{C4BE7455-B50B-30AE-D3BA-26BE84AB57B3}"/>
                </a:ext>
              </a:extLst>
            </p:cNvPr>
            <p:cNvSpPr txBox="1"/>
            <p:nvPr/>
          </p:nvSpPr>
          <p:spPr>
            <a:xfrm>
              <a:off x="7488325" y="1281226"/>
              <a:ext cx="2910298"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6: Social isolation</a:t>
              </a:r>
            </a:p>
          </p:txBody>
        </p:sp>
      </p:grpSp>
      <p:grpSp>
        <p:nvGrpSpPr>
          <p:cNvPr id="23" name="Group 22">
            <a:extLst>
              <a:ext uri="{FF2B5EF4-FFF2-40B4-BE49-F238E27FC236}">
                <a16:creationId xmlns:a16="http://schemas.microsoft.com/office/drawing/2014/main" id="{445E1407-7060-8C0B-473E-5539DFA18D64}"/>
              </a:ext>
            </a:extLst>
          </p:cNvPr>
          <p:cNvGrpSpPr/>
          <p:nvPr/>
        </p:nvGrpSpPr>
        <p:grpSpPr>
          <a:xfrm>
            <a:off x="0" y="2975169"/>
            <a:ext cx="6235699" cy="1910209"/>
            <a:chOff x="1" y="3129060"/>
            <a:chExt cx="6235699" cy="1910209"/>
          </a:xfrm>
        </p:grpSpPr>
        <p:sp>
          <p:nvSpPr>
            <p:cNvPr id="4" name="TextBox 3">
              <a:extLst>
                <a:ext uri="{FF2B5EF4-FFF2-40B4-BE49-F238E27FC236}">
                  <a16:creationId xmlns:a16="http://schemas.microsoft.com/office/drawing/2014/main" id="{E4364584-0206-986C-CA44-DB2226B5150C}"/>
                </a:ext>
              </a:extLst>
            </p:cNvPr>
            <p:cNvSpPr txBox="1"/>
            <p:nvPr/>
          </p:nvSpPr>
          <p:spPr>
            <a:xfrm>
              <a:off x="1" y="3561941"/>
              <a:ext cx="6235699" cy="1477328"/>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“If everyone’s muted, you're just sitting in silence and then like one person says something and then you have to wait to see who wants to speak, like the mode of communication is really altered. There's no natural back and forth” (she/her)</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20" name="TextBox 19">
              <a:extLst>
                <a:ext uri="{FF2B5EF4-FFF2-40B4-BE49-F238E27FC236}">
                  <a16:creationId xmlns:a16="http://schemas.microsoft.com/office/drawing/2014/main" id="{54774805-EF51-CE9C-DEA6-90CB66C6D884}"/>
                </a:ext>
              </a:extLst>
            </p:cNvPr>
            <p:cNvSpPr txBox="1"/>
            <p:nvPr/>
          </p:nvSpPr>
          <p:spPr>
            <a:xfrm>
              <a:off x="1660098" y="3129060"/>
              <a:ext cx="3312082"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7: Mode of Teaching</a:t>
              </a:r>
            </a:p>
          </p:txBody>
        </p:sp>
      </p:grpSp>
      <p:grpSp>
        <p:nvGrpSpPr>
          <p:cNvPr id="27" name="Group 26">
            <a:extLst>
              <a:ext uri="{FF2B5EF4-FFF2-40B4-BE49-F238E27FC236}">
                <a16:creationId xmlns:a16="http://schemas.microsoft.com/office/drawing/2014/main" id="{53F8ECBF-B872-C95C-4A6C-D36C12DA3A48}"/>
              </a:ext>
            </a:extLst>
          </p:cNvPr>
          <p:cNvGrpSpPr/>
          <p:nvPr/>
        </p:nvGrpSpPr>
        <p:grpSpPr>
          <a:xfrm>
            <a:off x="6302710" y="2969416"/>
            <a:ext cx="5286876" cy="1910209"/>
            <a:chOff x="6616700" y="2951260"/>
            <a:chExt cx="5286876" cy="1910209"/>
          </a:xfrm>
        </p:grpSpPr>
        <p:sp>
          <p:nvSpPr>
            <p:cNvPr id="12" name="TextBox 11">
              <a:extLst>
                <a:ext uri="{FF2B5EF4-FFF2-40B4-BE49-F238E27FC236}">
                  <a16:creationId xmlns:a16="http://schemas.microsoft.com/office/drawing/2014/main" id="{E9E592BE-58A0-1437-EF14-C5F5B3EE28F4}"/>
                </a:ext>
              </a:extLst>
            </p:cNvPr>
            <p:cNvSpPr txBox="1"/>
            <p:nvPr/>
          </p:nvSpPr>
          <p:spPr>
            <a:xfrm>
              <a:off x="6616700" y="3384141"/>
              <a:ext cx="5286876" cy="1477328"/>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“…coming to terms with the fact that you're now in this environment with a lot of people that are very very good at what they do and very very clever and very very smart” (she/her/him)</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21" name="TextBox 20">
              <a:extLst>
                <a:ext uri="{FF2B5EF4-FFF2-40B4-BE49-F238E27FC236}">
                  <a16:creationId xmlns:a16="http://schemas.microsoft.com/office/drawing/2014/main" id="{A3231437-05C4-203D-3E3B-A0E699CD1D1C}"/>
                </a:ext>
              </a:extLst>
            </p:cNvPr>
            <p:cNvSpPr txBox="1"/>
            <p:nvPr/>
          </p:nvSpPr>
          <p:spPr>
            <a:xfrm>
              <a:off x="7680157" y="2951260"/>
              <a:ext cx="3385145" cy="369332"/>
            </a:xfrm>
            <a:prstGeom prst="rect">
              <a:avLst/>
            </a:prstGeom>
            <a:solidFill>
              <a:schemeClr val="bg1">
                <a:lumMod val="6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8: Increased pressure</a:t>
              </a:r>
            </a:p>
          </p:txBody>
        </p:sp>
      </p:grpSp>
      <p:grpSp>
        <p:nvGrpSpPr>
          <p:cNvPr id="26" name="Group 25">
            <a:extLst>
              <a:ext uri="{FF2B5EF4-FFF2-40B4-BE49-F238E27FC236}">
                <a16:creationId xmlns:a16="http://schemas.microsoft.com/office/drawing/2014/main" id="{735F7C65-2279-3CE1-1D35-A812DAB2C775}"/>
              </a:ext>
            </a:extLst>
          </p:cNvPr>
          <p:cNvGrpSpPr/>
          <p:nvPr/>
        </p:nvGrpSpPr>
        <p:grpSpPr>
          <a:xfrm>
            <a:off x="3656598" y="5200772"/>
            <a:ext cx="5286876" cy="1350966"/>
            <a:chOff x="3656598" y="5302372"/>
            <a:chExt cx="5286876" cy="1350966"/>
          </a:xfrm>
        </p:grpSpPr>
        <p:sp>
          <p:nvSpPr>
            <p:cNvPr id="14" name="TextBox 13">
              <a:extLst>
                <a:ext uri="{FF2B5EF4-FFF2-40B4-BE49-F238E27FC236}">
                  <a16:creationId xmlns:a16="http://schemas.microsoft.com/office/drawing/2014/main" id="{86B8602F-A81B-FD7F-F5FC-02A86320907F}"/>
                </a:ext>
              </a:extLst>
            </p:cNvPr>
            <p:cNvSpPr txBox="1"/>
            <p:nvPr/>
          </p:nvSpPr>
          <p:spPr>
            <a:xfrm>
              <a:off x="3656598" y="5730008"/>
              <a:ext cx="5286876" cy="923330"/>
            </a:xfrm>
            <a:prstGeom prst="rect">
              <a:avLst/>
            </a:prstGeom>
            <a:noFill/>
          </p:spPr>
          <p:txBody>
            <a:bodyPr wrap="square">
              <a:spAutoFit/>
            </a:bodyPr>
            <a:lstStyle/>
            <a:p>
              <a:pPr marL="450215" marR="0" lvl="0" indent="0" algn="ctr" defTabSz="914400" rtl="0" eaLnBrk="1" fontAlgn="auto" latinLnBrk="0" hangingPunct="1">
                <a:lnSpc>
                  <a:spcPct val="100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Times New Roman" panose="02020603050405020304" pitchFamily="18" charset="0"/>
                  <a:cs typeface="+mn-cs"/>
                </a:rPr>
                <a:t>“Just speaking from my perspective as a bit of a working class, ‘country lass’, if you will… I don't fit in here” (she)</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
          <p:nvSpPr>
            <p:cNvPr id="22" name="TextBox 21">
              <a:extLst>
                <a:ext uri="{FF2B5EF4-FFF2-40B4-BE49-F238E27FC236}">
                  <a16:creationId xmlns:a16="http://schemas.microsoft.com/office/drawing/2014/main" id="{ACEC0D43-9B6A-12D0-D9DE-76B09571DE31}"/>
                </a:ext>
              </a:extLst>
            </p:cNvPr>
            <p:cNvSpPr txBox="1"/>
            <p:nvPr/>
          </p:nvSpPr>
          <p:spPr>
            <a:xfrm>
              <a:off x="5428249" y="5302372"/>
              <a:ext cx="1981196" cy="369332"/>
            </a:xfrm>
            <a:prstGeom prst="rect">
              <a:avLst/>
            </a:prstGeom>
            <a:solidFill>
              <a:schemeClr val="bg1">
                <a:lumMod val="6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Theme 9: EDI</a:t>
              </a:r>
            </a:p>
          </p:txBody>
        </p:sp>
      </p:grpSp>
    </p:spTree>
    <p:extLst>
      <p:ext uri="{BB962C8B-B14F-4D97-AF65-F5344CB8AC3E}">
        <p14:creationId xmlns:p14="http://schemas.microsoft.com/office/powerpoint/2010/main" val="53151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198B-746A-4C66-BD5E-825605046ECC}"/>
              </a:ext>
            </a:extLst>
          </p:cNvPr>
          <p:cNvSpPr>
            <a:spLocks noGrp="1"/>
          </p:cNvSpPr>
          <p:nvPr>
            <p:ph type="title"/>
          </p:nvPr>
        </p:nvSpPr>
        <p:spPr>
          <a:xfrm>
            <a:off x="0" y="1643063"/>
            <a:ext cx="12192000" cy="3486150"/>
          </a:xfrm>
          <a:solidFill>
            <a:schemeClr val="bg1"/>
          </a:solidFill>
        </p:spPr>
        <p:txBody>
          <a:bodyPr>
            <a:normAutofit/>
          </a:bodyPr>
          <a:lstStyle/>
          <a:p>
            <a:r>
              <a:rPr lang="en-GB" sz="4000">
                <a:latin typeface="Century Gothic" panose="020B0502020202020204" pitchFamily="34" charset="0"/>
              </a:rPr>
              <a:t>   </a:t>
            </a:r>
          </a:p>
        </p:txBody>
      </p:sp>
      <p:sp>
        <p:nvSpPr>
          <p:cNvPr id="4" name="Content Placeholder 2">
            <a:extLst>
              <a:ext uri="{FF2B5EF4-FFF2-40B4-BE49-F238E27FC236}">
                <a16:creationId xmlns:a16="http://schemas.microsoft.com/office/drawing/2014/main" id="{50F10057-2A19-4BFE-BF4F-A88493F05491}"/>
              </a:ext>
            </a:extLst>
          </p:cNvPr>
          <p:cNvSpPr>
            <a:spLocks noGrp="1"/>
          </p:cNvSpPr>
          <p:nvPr>
            <p:ph idx="1"/>
          </p:nvPr>
        </p:nvSpPr>
        <p:spPr>
          <a:xfrm>
            <a:off x="3328988" y="2211759"/>
            <a:ext cx="8420189" cy="2422044"/>
          </a:xfrm>
        </p:spPr>
        <p:txBody>
          <a:bodyPr anchor="ctr">
            <a:noAutofit/>
          </a:bodyPr>
          <a:lstStyle/>
          <a:p>
            <a:r>
              <a:rPr lang="en-GB" sz="2400">
                <a:latin typeface="Century Gothic" panose="020B0502020202020204" pitchFamily="34" charset="0"/>
              </a:rPr>
              <a:t>PGT wellbeing is a serious issue</a:t>
            </a:r>
          </a:p>
          <a:p>
            <a:r>
              <a:rPr lang="en-GB" sz="2400">
                <a:latin typeface="Century Gothic" panose="020B0502020202020204" pitchFamily="34" charset="0"/>
              </a:rPr>
              <a:t>We need to do more to support our PGT students</a:t>
            </a:r>
          </a:p>
          <a:p>
            <a:r>
              <a:rPr lang="en-GB" sz="2400">
                <a:latin typeface="Century Gothic" panose="020B0502020202020204" pitchFamily="34" charset="0"/>
              </a:rPr>
              <a:t>Learn from additional support given during COVID-19</a:t>
            </a:r>
          </a:p>
          <a:p>
            <a:r>
              <a:rPr lang="en-GB" sz="2400">
                <a:latin typeface="Century Gothic" panose="020B0502020202020204" pitchFamily="34" charset="0"/>
              </a:rPr>
              <a:t>Expectation setting might be a good place to start</a:t>
            </a:r>
          </a:p>
          <a:p>
            <a:r>
              <a:rPr lang="en-GB" sz="2400">
                <a:latin typeface="Century Gothic" panose="020B0502020202020204" pitchFamily="34" charset="0"/>
              </a:rPr>
              <a:t>Full impact of COVID-19 not yet clear</a:t>
            </a:r>
          </a:p>
          <a:p>
            <a:r>
              <a:rPr lang="en-GB" sz="2400">
                <a:latin typeface="Century Gothic" panose="020B0502020202020204" pitchFamily="34" charset="0"/>
              </a:rPr>
              <a:t>Value in mixed methods research approach and including the student voice</a:t>
            </a:r>
          </a:p>
        </p:txBody>
      </p:sp>
      <p:sp>
        <p:nvSpPr>
          <p:cNvPr id="3" name="TextBox 2">
            <a:extLst>
              <a:ext uri="{FF2B5EF4-FFF2-40B4-BE49-F238E27FC236}">
                <a16:creationId xmlns:a16="http://schemas.microsoft.com/office/drawing/2014/main" id="{C4FD4495-4030-C510-1D02-E4350C28898F}"/>
              </a:ext>
            </a:extLst>
          </p:cNvPr>
          <p:cNvSpPr txBox="1"/>
          <p:nvPr/>
        </p:nvSpPr>
        <p:spPr>
          <a:xfrm>
            <a:off x="0" y="2795320"/>
            <a:ext cx="352863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Summary of Findings</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30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31C1F0B9-A792-9175-7207-9F94EBBB4FE7}"/>
              </a:ext>
            </a:extLst>
          </p:cNvPr>
          <p:cNvSpPr>
            <a:spLocks noGrp="1"/>
          </p:cNvSpPr>
          <p:nvPr>
            <p:ph type="ctrTitle"/>
          </p:nvPr>
        </p:nvSpPr>
        <p:spPr>
          <a:xfrm>
            <a:off x="644114" y="1466675"/>
            <a:ext cx="5888633" cy="4224867"/>
          </a:xfrm>
        </p:spPr>
        <p:txBody>
          <a:bodyPr anchor="b">
            <a:noAutofit/>
          </a:bodyPr>
          <a:lstStyle/>
          <a:p>
            <a:r>
              <a:rPr lang="en-GB" sz="3200">
                <a:solidFill>
                  <a:schemeClr val="tx2">
                    <a:lumMod val="90000"/>
                    <a:lumOff val="10000"/>
                  </a:schemeClr>
                </a:solidFill>
                <a:ea typeface="+mj-lt"/>
                <a:cs typeface="+mj-lt"/>
              </a:rPr>
              <a:t>Research &amp; Recommendations:</a:t>
            </a:r>
            <a:br>
              <a:rPr lang="en-GB" sz="3200">
                <a:solidFill>
                  <a:schemeClr val="tx2">
                    <a:lumMod val="90000"/>
                    <a:lumOff val="10000"/>
                  </a:schemeClr>
                </a:solidFill>
                <a:ea typeface="+mj-lt"/>
                <a:cs typeface="+mj-lt"/>
              </a:rPr>
            </a:br>
            <a:r>
              <a:rPr lang="en-GB" sz="3200" b="0">
                <a:solidFill>
                  <a:schemeClr val="tx2">
                    <a:lumMod val="90000"/>
                    <a:lumOff val="10000"/>
                  </a:schemeClr>
                </a:solidFill>
                <a:ea typeface="+mj-lt"/>
                <a:cs typeface="+mj-lt"/>
              </a:rPr>
              <a:t>PGR Wellbeing</a:t>
            </a:r>
            <a:br>
              <a:rPr lang="en-GB" sz="3200" b="0">
                <a:ea typeface="+mj-lt"/>
                <a:cs typeface="+mj-lt"/>
              </a:rPr>
            </a:br>
            <a:br>
              <a:rPr lang="en-GB" sz="3200" b="0">
                <a:ea typeface="+mj-lt"/>
                <a:cs typeface="+mj-lt"/>
              </a:rPr>
            </a:br>
            <a:br>
              <a:rPr lang="en-GB" sz="3600" b="0">
                <a:ea typeface="+mj-lt"/>
                <a:cs typeface="+mj-lt"/>
              </a:rPr>
            </a:br>
            <a:endParaRPr lang="en-GB" sz="3200" b="0">
              <a:solidFill>
                <a:schemeClr val="tx2">
                  <a:lumMod val="90000"/>
                  <a:lumOff val="10000"/>
                </a:schemeClr>
              </a:solidFill>
            </a:endParaRPr>
          </a:p>
        </p:txBody>
      </p:sp>
      <p:pic>
        <p:nvPicPr>
          <p:cNvPr id="5" name="Picture 5">
            <a:extLst>
              <a:ext uri="{FF2B5EF4-FFF2-40B4-BE49-F238E27FC236}">
                <a16:creationId xmlns:a16="http://schemas.microsoft.com/office/drawing/2014/main" id="{78608FC4-93CD-3925-5E87-EE632A1D6E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62800" y="10"/>
            <a:ext cx="5029200" cy="5693802"/>
          </a:xfrm>
          <a:prstGeom prst="rect">
            <a:avLst/>
          </a:prstGeom>
        </p:spPr>
      </p:pic>
      <p:sp>
        <p:nvSpPr>
          <p:cNvPr id="14" name="Rectangle 13">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6" name="Rectangle 15">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descr="Text&#10;&#10;Description automatically generated">
            <a:extLst>
              <a:ext uri="{FF2B5EF4-FFF2-40B4-BE49-F238E27FC236}">
                <a16:creationId xmlns:a16="http://schemas.microsoft.com/office/drawing/2014/main" id="{8CF7A279-E6F7-5524-8793-48F262824365}"/>
              </a:ext>
            </a:extLst>
          </p:cNvPr>
          <p:cNvPicPr>
            <a:picLocks noChangeAspect="1"/>
          </p:cNvPicPr>
          <p:nvPr/>
        </p:nvPicPr>
        <p:blipFill>
          <a:blip r:embed="rId4"/>
          <a:stretch>
            <a:fillRect/>
          </a:stretch>
        </p:blipFill>
        <p:spPr>
          <a:xfrm>
            <a:off x="194153" y="234137"/>
            <a:ext cx="2743200" cy="627754"/>
          </a:xfrm>
          <a:prstGeom prst="rect">
            <a:avLst/>
          </a:prstGeom>
        </p:spPr>
      </p:pic>
    </p:spTree>
    <p:extLst>
      <p:ext uri="{BB962C8B-B14F-4D97-AF65-F5344CB8AC3E}">
        <p14:creationId xmlns:p14="http://schemas.microsoft.com/office/powerpoint/2010/main" val="74093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1" name="Rectangle 2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D256E686-43DE-E9CE-5DAE-F81DA3CB3908}"/>
              </a:ext>
            </a:extLst>
          </p:cNvPr>
          <p:cNvSpPr>
            <a:spLocks noGrp="1"/>
          </p:cNvSpPr>
          <p:nvPr>
            <p:ph type="title"/>
          </p:nvPr>
        </p:nvSpPr>
        <p:spPr>
          <a:xfrm>
            <a:off x="459146" y="200773"/>
            <a:ext cx="5473995" cy="1664573"/>
          </a:xfrm>
        </p:spPr>
        <p:txBody>
          <a:bodyPr>
            <a:normAutofit/>
          </a:bodyPr>
          <a:lstStyle/>
          <a:p>
            <a:pPr>
              <a:lnSpc>
                <a:spcPct val="90000"/>
              </a:lnSpc>
            </a:pPr>
            <a:r>
              <a:rPr lang="en-GB" sz="3700">
                <a:solidFill>
                  <a:schemeClr val="accent1">
                    <a:lumMod val="75000"/>
                  </a:schemeClr>
                </a:solidFill>
              </a:rPr>
              <a:t>Factors influencing</a:t>
            </a:r>
            <a:br>
              <a:rPr lang="en-GB" sz="3700" dirty="0"/>
            </a:br>
            <a:r>
              <a:rPr lang="en-GB" sz="3700">
                <a:solidFill>
                  <a:schemeClr val="accent1">
                    <a:lumMod val="75000"/>
                  </a:schemeClr>
                </a:solidFill>
              </a:rPr>
              <a:t>PGR Wellbeing </a:t>
            </a:r>
          </a:p>
        </p:txBody>
      </p:sp>
      <p:sp>
        <p:nvSpPr>
          <p:cNvPr id="3" name="Content Placeholder 2">
            <a:extLst>
              <a:ext uri="{FF2B5EF4-FFF2-40B4-BE49-F238E27FC236}">
                <a16:creationId xmlns:a16="http://schemas.microsoft.com/office/drawing/2014/main" id="{93A0138B-7EF8-BF58-48A3-2D30022FCAB1}"/>
              </a:ext>
            </a:extLst>
          </p:cNvPr>
          <p:cNvSpPr>
            <a:spLocks noGrp="1"/>
          </p:cNvSpPr>
          <p:nvPr>
            <p:ph idx="1"/>
          </p:nvPr>
        </p:nvSpPr>
        <p:spPr>
          <a:xfrm>
            <a:off x="292335" y="2002818"/>
            <a:ext cx="5516352" cy="4594995"/>
          </a:xfrm>
        </p:spPr>
        <p:txBody>
          <a:bodyPr vert="horz" lIns="91440" tIns="45720" rIns="91440" bIns="45720" rtlCol="0" anchor="t">
            <a:normAutofit/>
          </a:bodyPr>
          <a:lstStyle/>
          <a:p>
            <a:r>
              <a:rPr lang="en-GB" sz="2000" b="1" dirty="0">
                <a:solidFill>
                  <a:schemeClr val="tx2"/>
                </a:solidFill>
              </a:rPr>
              <a:t>Pressures of research: </a:t>
            </a:r>
            <a:r>
              <a:rPr lang="en-GB" sz="2000" dirty="0">
                <a:solidFill>
                  <a:schemeClr val="tx2"/>
                </a:solidFill>
              </a:rPr>
              <a:t>balancing demands and normalisation of PGR study as a 'stressful experience' (</a:t>
            </a:r>
            <a:r>
              <a:rPr lang="en-GB" sz="2000" dirty="0" err="1">
                <a:solidFill>
                  <a:schemeClr val="tx2"/>
                </a:solidFill>
              </a:rPr>
              <a:t>Sverdlik</a:t>
            </a:r>
            <a:r>
              <a:rPr lang="en-GB" sz="2000" dirty="0">
                <a:solidFill>
                  <a:schemeClr val="tx2"/>
                </a:solidFill>
              </a:rPr>
              <a:t> and Hall, 2020; Metcalfe et al., 2018; Walker, 2015)</a:t>
            </a:r>
          </a:p>
          <a:p>
            <a:r>
              <a:rPr lang="en-GB" sz="2000" dirty="0">
                <a:solidFill>
                  <a:schemeClr val="tx2"/>
                </a:solidFill>
              </a:rPr>
              <a:t>Structure and quality of the</a:t>
            </a:r>
            <a:r>
              <a:rPr lang="en-GB" sz="2000" b="1" dirty="0">
                <a:solidFill>
                  <a:schemeClr val="tx2"/>
                </a:solidFill>
              </a:rPr>
              <a:t> supervisor-supervisee relationship</a:t>
            </a:r>
            <a:r>
              <a:rPr lang="en-GB" sz="2000" dirty="0">
                <a:solidFill>
                  <a:schemeClr val="tx2"/>
                </a:solidFill>
              </a:rPr>
              <a:t> (Mackie and Bates, 2019; Barry et al., 2018; </a:t>
            </a:r>
            <a:r>
              <a:rPr lang="en-GB" sz="2000" dirty="0" err="1">
                <a:solidFill>
                  <a:schemeClr val="tx2"/>
                </a:solidFill>
              </a:rPr>
              <a:t>Phyalto</a:t>
            </a:r>
            <a:r>
              <a:rPr lang="en-GB" sz="2000" dirty="0">
                <a:solidFill>
                  <a:schemeClr val="tx2"/>
                </a:solidFill>
              </a:rPr>
              <a:t> et al., 2012)</a:t>
            </a:r>
          </a:p>
          <a:p>
            <a:r>
              <a:rPr lang="en-GB" sz="2000" b="1" dirty="0">
                <a:solidFill>
                  <a:schemeClr val="tx2"/>
                </a:solidFill>
              </a:rPr>
              <a:t>Financial concerns: </a:t>
            </a:r>
            <a:r>
              <a:rPr lang="en-GB" sz="2000" dirty="0">
                <a:solidFill>
                  <a:schemeClr val="tx2"/>
                </a:solidFill>
              </a:rPr>
              <a:t>scholarship conditions and length, balance of research and paid work (</a:t>
            </a:r>
            <a:r>
              <a:rPr lang="en-GB" sz="2000" dirty="0" err="1">
                <a:solidFill>
                  <a:schemeClr val="tx2"/>
                </a:solidFill>
              </a:rPr>
              <a:t>Sverdlik</a:t>
            </a:r>
            <a:r>
              <a:rPr lang="en-GB" sz="2000" dirty="0">
                <a:solidFill>
                  <a:schemeClr val="tx2"/>
                </a:solidFill>
              </a:rPr>
              <a:t> et al., 2018; Barry et al., 2018; </a:t>
            </a:r>
            <a:r>
              <a:rPr lang="en-GB" sz="2000" dirty="0">
                <a:solidFill>
                  <a:schemeClr val="tx2"/>
                </a:solidFill>
                <a:ea typeface="+mn-lt"/>
                <a:cs typeface="+mn-lt"/>
              </a:rPr>
              <a:t>Metcalfe et al., 2018</a:t>
            </a:r>
            <a:r>
              <a:rPr lang="en-GB" sz="2000" dirty="0">
                <a:solidFill>
                  <a:schemeClr val="tx2"/>
                </a:solidFill>
              </a:rPr>
              <a:t>)</a:t>
            </a:r>
          </a:p>
          <a:p>
            <a:endParaRPr lang="en-GB" sz="1800" dirty="0">
              <a:solidFill>
                <a:schemeClr val="tx2"/>
              </a:solidFill>
            </a:endParaRPr>
          </a:p>
        </p:txBody>
      </p:sp>
      <p:sp>
        <p:nvSpPr>
          <p:cNvPr id="23" name="Rectangle 22">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5352" y="0"/>
            <a:ext cx="594664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5" name="Rectangle 24">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45352" y="0"/>
            <a:ext cx="59436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descr="A collage of buildings and a couple of cyclists&#10;&#10;Description automatically generated">
            <a:extLst>
              <a:ext uri="{FF2B5EF4-FFF2-40B4-BE49-F238E27FC236}">
                <a16:creationId xmlns:a16="http://schemas.microsoft.com/office/drawing/2014/main" id="{70B5CCB6-E12A-8559-F158-987C2545DF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1" y="567942"/>
            <a:ext cx="4724400" cy="5716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642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C0C87B-2AF1-8410-8DE8-265DAA505FF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146B4C4-8874-04C9-2D19-0DFD6FDE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1" name="Rectangle 20">
            <a:extLst>
              <a:ext uri="{FF2B5EF4-FFF2-40B4-BE49-F238E27FC236}">
                <a16:creationId xmlns:a16="http://schemas.microsoft.com/office/drawing/2014/main" id="{223564D9-305E-0987-71BF-701540BA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9DA9A4E9-4F1E-4D38-16C3-5E56ADA3C487}"/>
              </a:ext>
            </a:extLst>
          </p:cNvPr>
          <p:cNvSpPr>
            <a:spLocks noGrp="1"/>
          </p:cNvSpPr>
          <p:nvPr>
            <p:ph type="title"/>
          </p:nvPr>
        </p:nvSpPr>
        <p:spPr>
          <a:xfrm>
            <a:off x="510211" y="8380"/>
            <a:ext cx="4451959" cy="1522632"/>
          </a:xfrm>
        </p:spPr>
        <p:txBody>
          <a:bodyPr vert="horz" lIns="91440" tIns="45720" rIns="91440" bIns="45720" rtlCol="0" anchor="ctr">
            <a:noAutofit/>
          </a:bodyPr>
          <a:lstStyle/>
          <a:p>
            <a:pPr>
              <a:lnSpc>
                <a:spcPct val="90000"/>
              </a:lnSpc>
            </a:pPr>
            <a:r>
              <a:rPr lang="en-GB" sz="3200" dirty="0">
                <a:solidFill>
                  <a:schemeClr val="accent1">
                    <a:lumMod val="75000"/>
                  </a:schemeClr>
                </a:solidFill>
              </a:rPr>
              <a:t>Factors influencing</a:t>
            </a:r>
            <a:br>
              <a:rPr lang="en-GB" sz="3200" dirty="0"/>
            </a:br>
            <a:r>
              <a:rPr lang="en-GB" sz="3200">
                <a:solidFill>
                  <a:schemeClr val="accent1">
                    <a:lumMod val="75000"/>
                  </a:schemeClr>
                </a:solidFill>
              </a:rPr>
              <a:t>PGR Wellbeing (2/2)</a:t>
            </a:r>
          </a:p>
        </p:txBody>
      </p:sp>
      <p:sp>
        <p:nvSpPr>
          <p:cNvPr id="3" name="Content Placeholder 2">
            <a:extLst>
              <a:ext uri="{FF2B5EF4-FFF2-40B4-BE49-F238E27FC236}">
                <a16:creationId xmlns:a16="http://schemas.microsoft.com/office/drawing/2014/main" id="{4A84D6AA-1942-7E91-14A2-C0202F0006BB}"/>
              </a:ext>
            </a:extLst>
          </p:cNvPr>
          <p:cNvSpPr>
            <a:spLocks noGrp="1"/>
          </p:cNvSpPr>
          <p:nvPr>
            <p:ph idx="1"/>
          </p:nvPr>
        </p:nvSpPr>
        <p:spPr>
          <a:xfrm>
            <a:off x="268492" y="1649448"/>
            <a:ext cx="5693804" cy="5085597"/>
          </a:xfrm>
        </p:spPr>
        <p:txBody>
          <a:bodyPr vert="horz" lIns="91440" tIns="45720" rIns="91440" bIns="45720" rtlCol="0" anchor="t">
            <a:normAutofit/>
          </a:bodyPr>
          <a:lstStyle/>
          <a:p>
            <a:r>
              <a:rPr lang="en-GB" sz="1900" b="1" dirty="0">
                <a:solidFill>
                  <a:schemeClr val="tx2"/>
                </a:solidFill>
              </a:rPr>
              <a:t>Professional and career development opportunities </a:t>
            </a:r>
            <a:r>
              <a:rPr lang="en-GB" sz="1900" dirty="0">
                <a:solidFill>
                  <a:schemeClr val="tx2"/>
                </a:solidFill>
              </a:rPr>
              <a:t>– variable provision, training and facilities; multiple career trajectories (Mackie and Bates, 2018; UBGA, 2014)</a:t>
            </a:r>
          </a:p>
          <a:p>
            <a:r>
              <a:rPr lang="en-GB" sz="1900" b="1" dirty="0">
                <a:solidFill>
                  <a:schemeClr val="tx2"/>
                </a:solidFill>
              </a:rPr>
              <a:t>Research progress</a:t>
            </a:r>
            <a:r>
              <a:rPr lang="en-GB" sz="1900" dirty="0">
                <a:solidFill>
                  <a:schemeClr val="tx2"/>
                </a:solidFill>
              </a:rPr>
              <a:t> – and PGRs' perceptions of that progress (Schmidt and Hansson, 2018; Barry et al., 2018)</a:t>
            </a:r>
          </a:p>
          <a:p>
            <a:r>
              <a:rPr lang="en-GB" sz="1900" b="1" dirty="0">
                <a:solidFill>
                  <a:schemeClr val="tx2"/>
                </a:solidFill>
              </a:rPr>
              <a:t>Academic Identity</a:t>
            </a:r>
            <a:r>
              <a:rPr lang="en-GB" sz="1900" dirty="0">
                <a:solidFill>
                  <a:schemeClr val="tx2"/>
                </a:solidFill>
              </a:rPr>
              <a:t> – scholarly community, feeling inadequate, </a:t>
            </a:r>
            <a:r>
              <a:rPr lang="en-GB" sz="1900" dirty="0" err="1">
                <a:solidFill>
                  <a:schemeClr val="tx2"/>
                </a:solidFill>
              </a:rPr>
              <a:t>unbelonging</a:t>
            </a:r>
            <a:r>
              <a:rPr lang="en-GB" sz="1900" dirty="0">
                <a:solidFill>
                  <a:schemeClr val="tx2"/>
                </a:solidFill>
              </a:rPr>
              <a:t> (</a:t>
            </a:r>
            <a:r>
              <a:rPr lang="en-GB" sz="1900" dirty="0" err="1">
                <a:solidFill>
                  <a:schemeClr val="tx2"/>
                </a:solidFill>
              </a:rPr>
              <a:t>Sverdlik</a:t>
            </a:r>
            <a:r>
              <a:rPr lang="en-GB" sz="1900" dirty="0">
                <a:solidFill>
                  <a:schemeClr val="tx2"/>
                </a:solidFill>
              </a:rPr>
              <a:t> et al., 2018; </a:t>
            </a:r>
            <a:r>
              <a:rPr lang="en-GB" sz="1900" dirty="0" err="1">
                <a:solidFill>
                  <a:schemeClr val="tx2"/>
                </a:solidFill>
              </a:rPr>
              <a:t>Stubb</a:t>
            </a:r>
            <a:r>
              <a:rPr lang="en-GB" sz="1900" dirty="0">
                <a:solidFill>
                  <a:schemeClr val="tx2"/>
                </a:solidFill>
              </a:rPr>
              <a:t> et al., 2011)</a:t>
            </a:r>
          </a:p>
          <a:p>
            <a:r>
              <a:rPr lang="en-GB" sz="1900" b="1" dirty="0">
                <a:solidFill>
                  <a:schemeClr val="tx2"/>
                </a:solidFill>
              </a:rPr>
              <a:t>Individual factors</a:t>
            </a:r>
            <a:r>
              <a:rPr lang="en-GB" sz="1900" dirty="0">
                <a:solidFill>
                  <a:schemeClr val="tx2"/>
                </a:solidFill>
              </a:rPr>
              <a:t> – personal circumstances, family, life events (Schmidt and Hansson, 2018, Guthrie et al., 2017)</a:t>
            </a:r>
          </a:p>
        </p:txBody>
      </p:sp>
      <p:sp>
        <p:nvSpPr>
          <p:cNvPr id="23" name="Rectangle 22">
            <a:extLst>
              <a:ext uri="{FF2B5EF4-FFF2-40B4-BE49-F238E27FC236}">
                <a16:creationId xmlns:a16="http://schemas.microsoft.com/office/drawing/2014/main" id="{C17A7ADD-E904-F625-5A73-0DE7E4505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5352" y="0"/>
            <a:ext cx="594664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5" name="Rectangle 24">
            <a:extLst>
              <a:ext uri="{FF2B5EF4-FFF2-40B4-BE49-F238E27FC236}">
                <a16:creationId xmlns:a16="http://schemas.microsoft.com/office/drawing/2014/main" id="{ECB4AFD6-E8FB-34E5-7D10-BE415CAC0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45352" y="0"/>
            <a:ext cx="59436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descr="A collage of buildings and a couple of cyclists&#10;&#10;Description automatically generated">
            <a:extLst>
              <a:ext uri="{FF2B5EF4-FFF2-40B4-BE49-F238E27FC236}">
                <a16:creationId xmlns:a16="http://schemas.microsoft.com/office/drawing/2014/main" id="{CB51DAC6-539F-84B0-4E63-F65968FB3F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1" y="567942"/>
            <a:ext cx="4724400" cy="5716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563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31C1F0B9-A792-9175-7207-9F94EBBB4FE7}"/>
              </a:ext>
            </a:extLst>
          </p:cNvPr>
          <p:cNvSpPr>
            <a:spLocks noGrp="1"/>
          </p:cNvSpPr>
          <p:nvPr>
            <p:ph type="ctrTitle"/>
          </p:nvPr>
        </p:nvSpPr>
        <p:spPr>
          <a:xfrm>
            <a:off x="638608" y="2150503"/>
            <a:ext cx="5888633" cy="2556994"/>
          </a:xfrm>
        </p:spPr>
        <p:txBody>
          <a:bodyPr anchor="b">
            <a:noAutofit/>
          </a:bodyPr>
          <a:lstStyle/>
          <a:p>
            <a:br>
              <a:rPr lang="en-GB" sz="3200" b="0" dirty="0">
                <a:solidFill>
                  <a:schemeClr val="accent6">
                    <a:lumMod val="50000"/>
                  </a:schemeClr>
                </a:solidFill>
                <a:ea typeface="+mj-lt"/>
                <a:cs typeface="+mj-lt"/>
              </a:rPr>
            </a:br>
            <a:br>
              <a:rPr lang="en-GB" sz="3200" b="0" dirty="0">
                <a:ea typeface="+mj-lt"/>
                <a:cs typeface="+mj-lt"/>
              </a:rPr>
            </a:br>
            <a:r>
              <a:rPr lang="en-GB" sz="2800" dirty="0">
                <a:solidFill>
                  <a:schemeClr val="accent6">
                    <a:lumMod val="50000"/>
                  </a:schemeClr>
                </a:solidFill>
                <a:ea typeface="+mj-lt"/>
                <a:cs typeface="+mj-lt"/>
              </a:rPr>
              <a:t>Taught and Research Postgraduate Mental Health and Wellbeing:</a:t>
            </a:r>
            <a:r>
              <a:rPr lang="en-GB" sz="2800" b="0" dirty="0">
                <a:solidFill>
                  <a:schemeClr val="accent6">
                    <a:lumMod val="50000"/>
                  </a:schemeClr>
                </a:solidFill>
                <a:ea typeface="+mj-lt"/>
                <a:cs typeface="+mj-lt"/>
              </a:rPr>
              <a:t> </a:t>
            </a:r>
            <a:br>
              <a:rPr lang="en-GB" sz="2800" b="0" dirty="0">
                <a:solidFill>
                  <a:schemeClr val="accent6">
                    <a:lumMod val="50000"/>
                  </a:schemeClr>
                </a:solidFill>
                <a:ea typeface="+mj-lt"/>
                <a:cs typeface="+mj-lt"/>
              </a:rPr>
            </a:br>
            <a:r>
              <a:rPr lang="en-GB" sz="2800" b="0" dirty="0">
                <a:solidFill>
                  <a:schemeClr val="accent6">
                    <a:lumMod val="50000"/>
                  </a:schemeClr>
                </a:solidFill>
                <a:ea typeface="+mj-lt"/>
                <a:cs typeface="+mj-lt"/>
              </a:rPr>
              <a:t>From Research to Best Practice</a:t>
            </a:r>
            <a:r>
              <a:rPr lang="en-GB" sz="3200" b="0" dirty="0">
                <a:solidFill>
                  <a:schemeClr val="accent6">
                    <a:lumMod val="50000"/>
                  </a:schemeClr>
                </a:solidFill>
                <a:ea typeface="+mj-lt"/>
                <a:cs typeface="+mj-lt"/>
              </a:rPr>
              <a:t>  </a:t>
            </a:r>
            <a:br>
              <a:rPr lang="en-GB" sz="3600" b="0" dirty="0">
                <a:ea typeface="+mj-lt"/>
                <a:cs typeface="+mj-lt"/>
              </a:rPr>
            </a:br>
            <a:endParaRPr lang="en-GB" sz="3200" b="0" dirty="0">
              <a:solidFill>
                <a:schemeClr val="tx2">
                  <a:lumMod val="90000"/>
                  <a:lumOff val="10000"/>
                </a:schemeClr>
              </a:solidFill>
            </a:endParaRPr>
          </a:p>
        </p:txBody>
      </p:sp>
      <p:pic>
        <p:nvPicPr>
          <p:cNvPr id="5" name="Picture 5">
            <a:extLst>
              <a:ext uri="{FF2B5EF4-FFF2-40B4-BE49-F238E27FC236}">
                <a16:creationId xmlns:a16="http://schemas.microsoft.com/office/drawing/2014/main" id="{78608FC4-93CD-3925-5E87-EE632A1D6E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62800" y="10"/>
            <a:ext cx="5029200" cy="5693802"/>
          </a:xfrm>
          <a:prstGeom prst="rect">
            <a:avLst/>
          </a:prstGeom>
        </p:spPr>
      </p:pic>
      <p:sp>
        <p:nvSpPr>
          <p:cNvPr id="14" name="Rectangle 13">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6" name="Rectangle 15">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descr="Text&#10;&#10;Description automatically generated">
            <a:extLst>
              <a:ext uri="{FF2B5EF4-FFF2-40B4-BE49-F238E27FC236}">
                <a16:creationId xmlns:a16="http://schemas.microsoft.com/office/drawing/2014/main" id="{8CF7A279-E6F7-5524-8793-48F262824365}"/>
              </a:ext>
            </a:extLst>
          </p:cNvPr>
          <p:cNvPicPr>
            <a:picLocks noChangeAspect="1"/>
          </p:cNvPicPr>
          <p:nvPr/>
        </p:nvPicPr>
        <p:blipFill>
          <a:blip r:embed="rId4"/>
          <a:stretch>
            <a:fillRect/>
          </a:stretch>
        </p:blipFill>
        <p:spPr>
          <a:xfrm>
            <a:off x="382044" y="286329"/>
            <a:ext cx="2743200" cy="627754"/>
          </a:xfrm>
          <a:prstGeom prst="rect">
            <a:avLst/>
          </a:prstGeom>
        </p:spPr>
      </p:pic>
      <p:pic>
        <p:nvPicPr>
          <p:cNvPr id="3" name="Picture 2" descr="A logo of a lion and a book with Welcome to Fabulous Las Vegas sign in the background&#10;&#10;Description automatically generated">
            <a:extLst>
              <a:ext uri="{FF2B5EF4-FFF2-40B4-BE49-F238E27FC236}">
                <a16:creationId xmlns:a16="http://schemas.microsoft.com/office/drawing/2014/main" id="{512A47D8-56CF-1025-1A4C-80A5A19D03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41933" y="-206158"/>
            <a:ext cx="1908132" cy="2249467"/>
          </a:xfrm>
          <a:prstGeom prst="rect">
            <a:avLst/>
          </a:prstGeom>
        </p:spPr>
      </p:pic>
    </p:spTree>
    <p:extLst>
      <p:ext uri="{BB962C8B-B14F-4D97-AF65-F5344CB8AC3E}">
        <p14:creationId xmlns:p14="http://schemas.microsoft.com/office/powerpoint/2010/main" val="4057823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FE1B4257-EA3D-BFBA-F2BF-BBF66E9C3E7A}"/>
              </a:ext>
            </a:extLst>
          </p:cNvPr>
          <p:cNvSpPr>
            <a:spLocks noGrp="1"/>
          </p:cNvSpPr>
          <p:nvPr>
            <p:ph type="title"/>
          </p:nvPr>
        </p:nvSpPr>
        <p:spPr>
          <a:xfrm>
            <a:off x="403123" y="559813"/>
            <a:ext cx="3706761" cy="5577934"/>
          </a:xfrm>
        </p:spPr>
        <p:txBody>
          <a:bodyPr>
            <a:normAutofit/>
          </a:bodyPr>
          <a:lstStyle/>
          <a:p>
            <a:r>
              <a:rPr lang="en-GB" sz="3600" dirty="0"/>
              <a:t>Factors influencing Postgraduate mental health (22/23)</a:t>
            </a:r>
          </a:p>
        </p:txBody>
      </p:sp>
      <p:graphicFrame>
        <p:nvGraphicFramePr>
          <p:cNvPr id="5" name="Content Placeholder 2">
            <a:extLst>
              <a:ext uri="{FF2B5EF4-FFF2-40B4-BE49-F238E27FC236}">
                <a16:creationId xmlns:a16="http://schemas.microsoft.com/office/drawing/2014/main" id="{D7D6E22A-14E7-6F26-B6D7-CAA013B0F4D4}"/>
              </a:ext>
            </a:extLst>
          </p:cNvPr>
          <p:cNvGraphicFramePr>
            <a:graphicFrameLocks noGrp="1"/>
          </p:cNvGraphicFramePr>
          <p:nvPr>
            <p:ph idx="1"/>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648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a:ea typeface="+mn-ea"/>
              <a:cs typeface="+mn-cs"/>
            </a:endParaRPr>
          </a:p>
        </p:txBody>
      </p:sp>
      <p:sp>
        <p:nvSpPr>
          <p:cNvPr id="2" name="Title 1"/>
          <p:cNvSpPr>
            <a:spLocks noGrp="1"/>
          </p:cNvSpPr>
          <p:nvPr>
            <p:ph type="title"/>
          </p:nvPr>
        </p:nvSpPr>
        <p:spPr>
          <a:xfrm>
            <a:off x="315900" y="1850897"/>
            <a:ext cx="3882856" cy="3397825"/>
          </a:xfrm>
        </p:spPr>
        <p:txBody>
          <a:bodyPr>
            <a:normAutofit/>
          </a:bodyPr>
          <a:lstStyle/>
          <a:p>
            <a:pPr algn="ctr"/>
            <a:r>
              <a:rPr lang="en-GB" sz="2800" b="1" dirty="0">
                <a:solidFill>
                  <a:schemeClr val="accent2">
                    <a:lumMod val="50000"/>
                  </a:schemeClr>
                </a:solidFill>
                <a:latin typeface="Avenir Next LT Pro"/>
              </a:rPr>
              <a:t>PGR</a:t>
            </a:r>
            <a:br>
              <a:rPr lang="en-GB" sz="2800" b="1" dirty="0">
                <a:latin typeface="Avenir Next LT Pro"/>
              </a:rPr>
            </a:br>
            <a:r>
              <a:rPr lang="en-GB" sz="2800" b="1" dirty="0">
                <a:solidFill>
                  <a:schemeClr val="accent2">
                    <a:lumMod val="50000"/>
                  </a:schemeClr>
                </a:solidFill>
                <a:latin typeface="Avenir Next LT Pro"/>
              </a:rPr>
              <a:t>Wellbeing Interventions in HE: Key Themes</a:t>
            </a:r>
            <a:br>
              <a:rPr lang="en-GB" sz="2800" b="1" dirty="0">
                <a:latin typeface="Avenir Next LT Pro"/>
              </a:rPr>
            </a:br>
            <a:r>
              <a:rPr lang="en-GB" sz="2800" dirty="0">
                <a:solidFill>
                  <a:schemeClr val="accent1">
                    <a:lumMod val="75000"/>
                  </a:schemeClr>
                </a:solidFill>
                <a:latin typeface="Avenir Next LT Pro"/>
              </a:rPr>
              <a:t>(Watson and Turnpenny, 2022)</a:t>
            </a:r>
            <a:br>
              <a:rPr lang="en-GB" sz="2400" dirty="0">
                <a:latin typeface="Avenir Next LT Pro"/>
              </a:rPr>
            </a:br>
            <a:endParaRPr lang="en-GB" dirty="0"/>
          </a:p>
        </p:txBody>
      </p:sp>
      <p:cxnSp>
        <p:nvCxnSpPr>
          <p:cNvPr id="18"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C1C1EABF-DD22-34D6-6B68-DB4B49388163}"/>
              </a:ext>
            </a:extLst>
          </p:cNvPr>
          <p:cNvGraphicFramePr>
            <a:graphicFrameLocks noGrp="1"/>
          </p:cNvGraphicFramePr>
          <p:nvPr>
            <p:ph idx="1"/>
          </p:nvPr>
        </p:nvGraphicFramePr>
        <p:xfrm>
          <a:off x="4524601" y="814603"/>
          <a:ext cx="7348471" cy="572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descr="Text&#10;&#10;Description automatically generated">
            <a:extLst>
              <a:ext uri="{FF2B5EF4-FFF2-40B4-BE49-F238E27FC236}">
                <a16:creationId xmlns:a16="http://schemas.microsoft.com/office/drawing/2014/main" id="{4464B5B8-03B6-511A-EA30-3620BFBCFD56}"/>
              </a:ext>
            </a:extLst>
          </p:cNvPr>
          <p:cNvPicPr>
            <a:picLocks noChangeAspect="1"/>
          </p:cNvPicPr>
          <p:nvPr/>
        </p:nvPicPr>
        <p:blipFill>
          <a:blip r:embed="rId7"/>
          <a:stretch>
            <a:fillRect/>
          </a:stretch>
        </p:blipFill>
        <p:spPr>
          <a:xfrm>
            <a:off x="308976" y="5964794"/>
            <a:ext cx="2743200" cy="627754"/>
          </a:xfrm>
          <a:prstGeom prst="rect">
            <a:avLst/>
          </a:prstGeom>
        </p:spPr>
      </p:pic>
    </p:spTree>
    <p:extLst>
      <p:ext uri="{BB962C8B-B14F-4D97-AF65-F5344CB8AC3E}">
        <p14:creationId xmlns:p14="http://schemas.microsoft.com/office/powerpoint/2010/main" val="261617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4E83-8220-F8E3-67F6-95815626923A}"/>
              </a:ext>
            </a:extLst>
          </p:cNvPr>
          <p:cNvSpPr>
            <a:spLocks noGrp="1"/>
          </p:cNvSpPr>
          <p:nvPr>
            <p:ph type="title"/>
          </p:nvPr>
        </p:nvSpPr>
        <p:spPr>
          <a:xfrm>
            <a:off x="1467786" y="145395"/>
            <a:ext cx="9253780" cy="1064277"/>
          </a:xfrm>
        </p:spPr>
        <p:txBody>
          <a:bodyPr>
            <a:noAutofit/>
          </a:bodyPr>
          <a:lstStyle/>
          <a:p>
            <a:r>
              <a:rPr lang="en-GB" sz="3600" b="1" dirty="0">
                <a:solidFill>
                  <a:schemeClr val="accent1">
                    <a:lumMod val="50000"/>
                  </a:schemeClr>
                </a:solidFill>
                <a:latin typeface="Avenir Next LT Pro"/>
              </a:rPr>
              <a:t>The Supervisor-supervisee Relationship</a:t>
            </a:r>
          </a:p>
        </p:txBody>
      </p:sp>
      <p:sp>
        <p:nvSpPr>
          <p:cNvPr id="3" name="Content Placeholder 2">
            <a:extLst>
              <a:ext uri="{FF2B5EF4-FFF2-40B4-BE49-F238E27FC236}">
                <a16:creationId xmlns:a16="http://schemas.microsoft.com/office/drawing/2014/main" id="{CE4050BF-AA23-1346-1524-3AB80AE3794B}"/>
              </a:ext>
            </a:extLst>
          </p:cNvPr>
          <p:cNvSpPr>
            <a:spLocks noGrp="1"/>
          </p:cNvSpPr>
          <p:nvPr>
            <p:ph idx="1"/>
          </p:nvPr>
        </p:nvSpPr>
        <p:spPr>
          <a:xfrm>
            <a:off x="716224" y="1277490"/>
            <a:ext cx="10756904" cy="5268100"/>
          </a:xfrm>
        </p:spPr>
        <p:txBody>
          <a:bodyPr vert="horz" lIns="91440" tIns="45720" rIns="91440" bIns="45720" rtlCol="0" anchor="t">
            <a:noAutofit/>
          </a:bodyPr>
          <a:lstStyle/>
          <a:p>
            <a:pPr marL="0" indent="0">
              <a:buNone/>
            </a:pPr>
            <a:r>
              <a:rPr lang="en-GB" sz="2300" dirty="0">
                <a:latin typeface="Avenir Next LT Pro"/>
                <a:ea typeface="+mn-lt"/>
                <a:cs typeface="+mn-lt"/>
              </a:rPr>
              <a:t>'The journey of Ph.D. studies is as much emotional and behavioural as it is intellectual and cognitive' (Howells et al., 2017). </a:t>
            </a:r>
            <a:endParaRPr lang="en-GB" sz="2300" dirty="0">
              <a:latin typeface="Avenir Next LT Pro"/>
            </a:endParaRPr>
          </a:p>
          <a:p>
            <a:r>
              <a:rPr lang="en-GB" sz="2300" b="1" dirty="0">
                <a:latin typeface="Avenir Next LT Pro"/>
              </a:rPr>
              <a:t>Mental health awareness training</a:t>
            </a:r>
            <a:r>
              <a:rPr lang="en-GB" sz="2300" dirty="0">
                <a:latin typeface="Avenir Next LT Pro"/>
              </a:rPr>
              <a:t> relevant to supervisors (Watson and </a:t>
            </a:r>
            <a:r>
              <a:rPr lang="en-GB" sz="2300" dirty="0" err="1">
                <a:latin typeface="Avenir Next LT Pro"/>
              </a:rPr>
              <a:t>Turnpenny</a:t>
            </a:r>
            <a:r>
              <a:rPr lang="en-GB" sz="2300" dirty="0">
                <a:latin typeface="Avenir Next LT Pro"/>
              </a:rPr>
              <a:t>, 2022)</a:t>
            </a:r>
          </a:p>
          <a:p>
            <a:r>
              <a:rPr lang="en-GB" sz="2300" dirty="0">
                <a:latin typeface="Avenir Next LT Pro"/>
              </a:rPr>
              <a:t>Planning tools to enhance </a:t>
            </a:r>
            <a:r>
              <a:rPr lang="en-GB" sz="2300" b="1" dirty="0">
                <a:latin typeface="Avenir Next LT Pro"/>
              </a:rPr>
              <a:t>communication and transparency </a:t>
            </a:r>
            <a:r>
              <a:rPr lang="en-GB" sz="2300" dirty="0">
                <a:latin typeface="Avenir Next LT Pro"/>
              </a:rPr>
              <a:t>(</a:t>
            </a:r>
            <a:r>
              <a:rPr lang="en-GB" sz="2300" dirty="0" err="1">
                <a:latin typeface="Avenir Next LT Pro"/>
              </a:rPr>
              <a:t>Gurr</a:t>
            </a:r>
            <a:r>
              <a:rPr lang="en-GB" sz="2300" dirty="0">
                <a:latin typeface="Avenir Next LT Pro"/>
              </a:rPr>
              <a:t>, 2001). </a:t>
            </a:r>
          </a:p>
          <a:p>
            <a:r>
              <a:rPr lang="en-GB" sz="2300" b="1" dirty="0">
                <a:latin typeface="Avenir Next LT Pro"/>
              </a:rPr>
              <a:t>Group supervision</a:t>
            </a:r>
            <a:r>
              <a:rPr lang="en-GB" sz="2300" dirty="0">
                <a:latin typeface="Avenir Next LT Pro"/>
              </a:rPr>
              <a:t>: spaces for critical reflection, learning and emotional support, and a sense of belonging or community (Hutchings, 2017). </a:t>
            </a:r>
          </a:p>
          <a:p>
            <a:r>
              <a:rPr lang="en-GB" sz="2300" dirty="0">
                <a:latin typeface="Avenir Next LT Pro"/>
              </a:rPr>
              <a:t>Positive Psychology-influenced </a:t>
            </a:r>
            <a:r>
              <a:rPr lang="en-GB" sz="2300" b="1" dirty="0">
                <a:latin typeface="Avenir Next LT Pro"/>
              </a:rPr>
              <a:t>gratitude</a:t>
            </a:r>
            <a:r>
              <a:rPr lang="en-GB" sz="2300" dirty="0">
                <a:latin typeface="Avenir Next LT Pro"/>
              </a:rPr>
              <a:t> practices - independent and shared - by supervisor and supervisee (Howells et al., 2017)</a:t>
            </a:r>
          </a:p>
        </p:txBody>
      </p:sp>
      <p:pic>
        <p:nvPicPr>
          <p:cNvPr id="5" name="Picture 4" descr="Text&#10;&#10;Description automatically generated">
            <a:extLst>
              <a:ext uri="{FF2B5EF4-FFF2-40B4-BE49-F238E27FC236}">
                <a16:creationId xmlns:a16="http://schemas.microsoft.com/office/drawing/2014/main" id="{88F5BE94-A91E-EE17-8A0C-0872BBE98082}"/>
              </a:ext>
            </a:extLst>
          </p:cNvPr>
          <p:cNvPicPr>
            <a:picLocks noChangeAspect="1"/>
          </p:cNvPicPr>
          <p:nvPr/>
        </p:nvPicPr>
        <p:blipFill>
          <a:blip r:embed="rId2"/>
          <a:stretch>
            <a:fillRect/>
          </a:stretch>
        </p:blipFill>
        <p:spPr>
          <a:xfrm>
            <a:off x="267223" y="6121369"/>
            <a:ext cx="2743200" cy="627754"/>
          </a:xfrm>
          <a:prstGeom prst="rect">
            <a:avLst/>
          </a:prstGeom>
        </p:spPr>
      </p:pic>
    </p:spTree>
    <p:extLst>
      <p:ext uri="{BB962C8B-B14F-4D97-AF65-F5344CB8AC3E}">
        <p14:creationId xmlns:p14="http://schemas.microsoft.com/office/powerpoint/2010/main" val="353840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E5C74E83-8220-F8E3-67F6-95815626923A}"/>
              </a:ext>
            </a:extLst>
          </p:cNvPr>
          <p:cNvSpPr>
            <a:spLocks noGrp="1"/>
          </p:cNvSpPr>
          <p:nvPr>
            <p:ph type="title"/>
          </p:nvPr>
        </p:nvSpPr>
        <p:spPr>
          <a:xfrm>
            <a:off x="1565545" y="208469"/>
            <a:ext cx="3259983" cy="891535"/>
          </a:xfrm>
        </p:spPr>
        <p:txBody>
          <a:bodyPr anchor="ctr">
            <a:normAutofit/>
          </a:bodyPr>
          <a:lstStyle/>
          <a:p>
            <a:r>
              <a:rPr lang="en-GB" b="1" dirty="0">
                <a:solidFill>
                  <a:schemeClr val="accent1">
                    <a:lumMod val="50000"/>
                  </a:schemeClr>
                </a:solidFill>
                <a:latin typeface="Avenir Next LT Pro"/>
              </a:rPr>
              <a:t>Community</a:t>
            </a:r>
          </a:p>
        </p:txBody>
      </p:sp>
      <p:sp>
        <p:nvSpPr>
          <p:cNvPr id="3" name="Content Placeholder 2">
            <a:extLst>
              <a:ext uri="{FF2B5EF4-FFF2-40B4-BE49-F238E27FC236}">
                <a16:creationId xmlns:a16="http://schemas.microsoft.com/office/drawing/2014/main" id="{CE4050BF-AA23-1346-1524-3AB80AE3794B}"/>
              </a:ext>
            </a:extLst>
          </p:cNvPr>
          <p:cNvSpPr>
            <a:spLocks noGrp="1"/>
          </p:cNvSpPr>
          <p:nvPr>
            <p:ph idx="1"/>
          </p:nvPr>
        </p:nvSpPr>
        <p:spPr>
          <a:xfrm>
            <a:off x="472337" y="1174662"/>
            <a:ext cx="5431159" cy="4691991"/>
          </a:xfrm>
        </p:spPr>
        <p:txBody>
          <a:bodyPr vert="horz" lIns="91440" tIns="45720" rIns="91440" bIns="45720" rtlCol="0" anchor="t">
            <a:noAutofit/>
          </a:bodyPr>
          <a:lstStyle/>
          <a:p>
            <a:pPr>
              <a:lnSpc>
                <a:spcPct val="100000"/>
              </a:lnSpc>
            </a:pPr>
            <a:r>
              <a:rPr lang="en-GB" sz="2200" dirty="0">
                <a:latin typeface="Avenir Next LT Pro"/>
              </a:rPr>
              <a:t>Shared working spaces, social events, group training and online platforms support</a:t>
            </a:r>
            <a:r>
              <a:rPr lang="en-GB" sz="2200" b="1" dirty="0">
                <a:latin typeface="Avenir Next LT Pro"/>
              </a:rPr>
              <a:t> connectedness</a:t>
            </a:r>
            <a:r>
              <a:rPr lang="en-GB" sz="2200" dirty="0">
                <a:latin typeface="Avenir Next LT Pro"/>
              </a:rPr>
              <a:t> (Watson &amp; </a:t>
            </a:r>
            <a:r>
              <a:rPr lang="en-GB" sz="2200" dirty="0" err="1">
                <a:latin typeface="Avenir Next LT Pro"/>
              </a:rPr>
              <a:t>Turnpenny</a:t>
            </a:r>
            <a:r>
              <a:rPr lang="en-GB" sz="2200" dirty="0">
                <a:latin typeface="Avenir Next LT Pro"/>
              </a:rPr>
              <a:t> 2020)</a:t>
            </a:r>
          </a:p>
          <a:p>
            <a:pPr>
              <a:lnSpc>
                <a:spcPct val="100000"/>
              </a:lnSpc>
            </a:pPr>
            <a:r>
              <a:rPr lang="en-GB" sz="2200" dirty="0">
                <a:latin typeface="Avenir Next LT Pro"/>
              </a:rPr>
              <a:t>Proactive </a:t>
            </a:r>
            <a:r>
              <a:rPr lang="en-GB" sz="2200" b="1" dirty="0">
                <a:latin typeface="Avenir Next LT Pro"/>
              </a:rPr>
              <a:t>culture </a:t>
            </a:r>
            <a:r>
              <a:rPr lang="en-GB" sz="2200" dirty="0">
                <a:latin typeface="Avenir Next LT Pro"/>
              </a:rPr>
              <a:t>on mental health in departments (Mousavi et al. 2018)</a:t>
            </a:r>
          </a:p>
          <a:p>
            <a:pPr>
              <a:lnSpc>
                <a:spcPct val="100000"/>
              </a:lnSpc>
            </a:pPr>
            <a:r>
              <a:rPr lang="en-GB" sz="2200" dirty="0">
                <a:latin typeface="Avenir Next LT Pro"/>
              </a:rPr>
              <a:t>Especially important for </a:t>
            </a:r>
            <a:r>
              <a:rPr lang="en-GB" sz="2200" b="1" dirty="0">
                <a:latin typeface="Avenir Next LT Pro"/>
              </a:rPr>
              <a:t>international students'</a:t>
            </a:r>
            <a:r>
              <a:rPr lang="en-GB" sz="2200" dirty="0">
                <a:latin typeface="Avenir Next LT Pro"/>
              </a:rPr>
              <a:t> practical support and navigation of supervisor relationship (Lee 2017, Mason &amp; Hickman 2019).</a:t>
            </a:r>
          </a:p>
          <a:p>
            <a:pPr>
              <a:lnSpc>
                <a:spcPct val="100000"/>
              </a:lnSpc>
            </a:pPr>
            <a:r>
              <a:rPr lang="en-GB" sz="2200" dirty="0">
                <a:latin typeface="Avenir Next LT Pro"/>
              </a:rPr>
              <a:t>Cambridge </a:t>
            </a:r>
            <a:r>
              <a:rPr lang="en-GB" sz="2200" b="1" dirty="0">
                <a:latin typeface="Avenir Next LT Pro"/>
              </a:rPr>
              <a:t>Colleges</a:t>
            </a:r>
            <a:endParaRPr lang="en-GB" sz="2200" dirty="0">
              <a:latin typeface="Avenir Next LT Pro"/>
            </a:endParaRPr>
          </a:p>
          <a:p>
            <a:pPr>
              <a:lnSpc>
                <a:spcPct val="100000"/>
              </a:lnSpc>
            </a:pPr>
            <a:endParaRPr lang="en-GB" sz="1600" dirty="0"/>
          </a:p>
        </p:txBody>
      </p:sp>
      <p:cxnSp>
        <p:nvCxnSpPr>
          <p:cNvPr id="12" name="Straight Connector 11">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7" name="Graphic 6" descr="Social Network">
            <a:extLst>
              <a:ext uri="{FF2B5EF4-FFF2-40B4-BE49-F238E27FC236}">
                <a16:creationId xmlns:a16="http://schemas.microsoft.com/office/drawing/2014/main" id="{97054195-B351-295F-DAAE-AD2D53E7933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68669" y="1004724"/>
            <a:ext cx="4848551" cy="4848551"/>
          </a:xfrm>
          <a:prstGeom prst="rect">
            <a:avLst/>
          </a:prstGeom>
        </p:spPr>
      </p:pic>
      <p:pic>
        <p:nvPicPr>
          <p:cNvPr id="5" name="Picture 4" descr="Text&#10;&#10;Description automatically generated">
            <a:extLst>
              <a:ext uri="{FF2B5EF4-FFF2-40B4-BE49-F238E27FC236}">
                <a16:creationId xmlns:a16="http://schemas.microsoft.com/office/drawing/2014/main" id="{26F1D14C-3B20-A820-C692-344BC8F1B47A}"/>
              </a:ext>
            </a:extLst>
          </p:cNvPr>
          <p:cNvPicPr>
            <a:picLocks noChangeAspect="1"/>
          </p:cNvPicPr>
          <p:nvPr/>
        </p:nvPicPr>
        <p:blipFill>
          <a:blip r:embed="rId4"/>
          <a:stretch>
            <a:fillRect/>
          </a:stretch>
        </p:blipFill>
        <p:spPr>
          <a:xfrm>
            <a:off x="267223" y="6142245"/>
            <a:ext cx="2638817" cy="606878"/>
          </a:xfrm>
          <a:prstGeom prst="rect">
            <a:avLst/>
          </a:prstGeom>
        </p:spPr>
      </p:pic>
    </p:spTree>
    <p:extLst>
      <p:ext uri="{BB962C8B-B14F-4D97-AF65-F5344CB8AC3E}">
        <p14:creationId xmlns:p14="http://schemas.microsoft.com/office/powerpoint/2010/main" val="3756808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E5C74E83-8220-F8E3-67F6-95815626923A}"/>
              </a:ext>
            </a:extLst>
          </p:cNvPr>
          <p:cNvSpPr>
            <a:spLocks noGrp="1"/>
          </p:cNvSpPr>
          <p:nvPr>
            <p:ph type="title"/>
          </p:nvPr>
        </p:nvSpPr>
        <p:spPr>
          <a:xfrm>
            <a:off x="952500" y="1581462"/>
            <a:ext cx="2776531" cy="3687580"/>
          </a:xfrm>
        </p:spPr>
        <p:txBody>
          <a:bodyPr>
            <a:normAutofit/>
          </a:bodyPr>
          <a:lstStyle/>
          <a:p>
            <a:pPr algn="ctr"/>
            <a:r>
              <a:rPr lang="en-GB" sz="2800" b="1" dirty="0">
                <a:solidFill>
                  <a:schemeClr val="accent1">
                    <a:lumMod val="50000"/>
                  </a:schemeClr>
                </a:solidFill>
                <a:latin typeface="Avenir Next LT Pro"/>
              </a:rPr>
              <a:t>Psychological and Emotional Resources</a:t>
            </a:r>
          </a:p>
        </p:txBody>
      </p:sp>
      <p:cxnSp>
        <p:nvCxnSpPr>
          <p:cNvPr id="11"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4BDD70B-4911-ECB9-C0A5-DFFF36736DD3}"/>
              </a:ext>
            </a:extLst>
          </p:cNvPr>
          <p:cNvGraphicFramePr>
            <a:graphicFrameLocks noGrp="1"/>
          </p:cNvGraphicFramePr>
          <p:nvPr>
            <p:ph idx="1"/>
          </p:nvPr>
        </p:nvGraphicFramePr>
        <p:xfrm>
          <a:off x="4630390" y="453483"/>
          <a:ext cx="7339792" cy="5817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75" name="Picture 774" descr="Text&#10;&#10;Description automatically generated">
            <a:extLst>
              <a:ext uri="{FF2B5EF4-FFF2-40B4-BE49-F238E27FC236}">
                <a16:creationId xmlns:a16="http://schemas.microsoft.com/office/drawing/2014/main" id="{506B37A4-D3B0-DBB7-7799-763079AC2089}"/>
              </a:ext>
            </a:extLst>
          </p:cNvPr>
          <p:cNvPicPr>
            <a:picLocks noChangeAspect="1"/>
          </p:cNvPicPr>
          <p:nvPr/>
        </p:nvPicPr>
        <p:blipFill>
          <a:blip r:embed="rId7"/>
          <a:stretch>
            <a:fillRect/>
          </a:stretch>
        </p:blipFill>
        <p:spPr>
          <a:xfrm>
            <a:off x="267223" y="6173560"/>
            <a:ext cx="2513557" cy="575563"/>
          </a:xfrm>
          <a:prstGeom prst="rect">
            <a:avLst/>
          </a:prstGeom>
        </p:spPr>
      </p:pic>
    </p:spTree>
    <p:extLst>
      <p:ext uri="{BB962C8B-B14F-4D97-AF65-F5344CB8AC3E}">
        <p14:creationId xmlns:p14="http://schemas.microsoft.com/office/powerpoint/2010/main" val="300661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E5C74E83-8220-F8E3-67F6-95815626923A}"/>
              </a:ext>
            </a:extLst>
          </p:cNvPr>
          <p:cNvSpPr>
            <a:spLocks noGrp="1"/>
          </p:cNvSpPr>
          <p:nvPr>
            <p:ph type="title"/>
          </p:nvPr>
        </p:nvSpPr>
        <p:spPr>
          <a:xfrm>
            <a:off x="461898" y="1581462"/>
            <a:ext cx="3267133" cy="3677142"/>
          </a:xfrm>
        </p:spPr>
        <p:txBody>
          <a:bodyPr>
            <a:normAutofit/>
          </a:bodyPr>
          <a:lstStyle/>
          <a:p>
            <a:pPr algn="ctr"/>
            <a:r>
              <a:rPr lang="en-GB" sz="2800" b="1" dirty="0">
                <a:solidFill>
                  <a:schemeClr val="accent1">
                    <a:lumMod val="50000"/>
                  </a:schemeClr>
                </a:solidFill>
                <a:latin typeface="Avenir Next LT Pro"/>
              </a:rPr>
              <a:t>Personal and Professional Skills</a:t>
            </a:r>
            <a:br>
              <a:rPr lang="en-GB" sz="2800" b="1" dirty="0">
                <a:latin typeface="Avenir Next LT Pro"/>
              </a:rPr>
            </a:br>
            <a:r>
              <a:rPr lang="en-GB" sz="2800" dirty="0">
                <a:solidFill>
                  <a:schemeClr val="accent1">
                    <a:lumMod val="50000"/>
                  </a:schemeClr>
                </a:solidFill>
                <a:latin typeface="Avenir Next LT Pro"/>
              </a:rPr>
              <a:t>(Watson &amp; </a:t>
            </a:r>
            <a:r>
              <a:rPr lang="en-GB" sz="2800">
                <a:solidFill>
                  <a:schemeClr val="accent1">
                    <a:lumMod val="50000"/>
                  </a:schemeClr>
                </a:solidFill>
                <a:latin typeface="Avenir Next LT Pro"/>
              </a:rPr>
              <a:t>Turnpenny, 2022)</a:t>
            </a:r>
            <a:endParaRPr lang="en-GB" sz="3600" dirty="0">
              <a:solidFill>
                <a:schemeClr val="accent1">
                  <a:lumMod val="50000"/>
                </a:schemeClr>
              </a:solidFill>
              <a:latin typeface="Avenir Next LT Pro"/>
            </a:endParaRPr>
          </a:p>
        </p:txBody>
      </p:sp>
      <p:cxnSp>
        <p:nvCxnSpPr>
          <p:cNvPr id="18" name="Straight Connector 17">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A197791B-F0A8-98F6-8B61-70C397480373}"/>
              </a:ext>
            </a:extLst>
          </p:cNvPr>
          <p:cNvGraphicFramePr>
            <a:graphicFrameLocks noGrp="1"/>
          </p:cNvGraphicFramePr>
          <p:nvPr>
            <p:ph idx="1"/>
          </p:nvPr>
        </p:nvGraphicFramePr>
        <p:xfrm>
          <a:off x="4672144" y="797948"/>
          <a:ext cx="6609108" cy="542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descr="Text&#10;&#10;Description automatically generated">
            <a:extLst>
              <a:ext uri="{FF2B5EF4-FFF2-40B4-BE49-F238E27FC236}">
                <a16:creationId xmlns:a16="http://schemas.microsoft.com/office/drawing/2014/main" id="{4F97F52A-0035-971D-38BE-EF920A229445}"/>
              </a:ext>
            </a:extLst>
          </p:cNvPr>
          <p:cNvPicPr>
            <a:picLocks noChangeAspect="1"/>
          </p:cNvPicPr>
          <p:nvPr/>
        </p:nvPicPr>
        <p:blipFill>
          <a:blip r:embed="rId7"/>
          <a:stretch>
            <a:fillRect/>
          </a:stretch>
        </p:blipFill>
        <p:spPr>
          <a:xfrm>
            <a:off x="267223" y="6173560"/>
            <a:ext cx="2513557" cy="575563"/>
          </a:xfrm>
          <a:prstGeom prst="rect">
            <a:avLst/>
          </a:prstGeom>
        </p:spPr>
      </p:pic>
    </p:spTree>
    <p:extLst>
      <p:ext uri="{BB962C8B-B14F-4D97-AF65-F5344CB8AC3E}">
        <p14:creationId xmlns:p14="http://schemas.microsoft.com/office/powerpoint/2010/main" val="2714119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B814E570-1707-C907-0857-68475F213C8E}"/>
              </a:ext>
            </a:extLst>
          </p:cNvPr>
          <p:cNvSpPr>
            <a:spLocks noGrp="1"/>
          </p:cNvSpPr>
          <p:nvPr>
            <p:ph type="title"/>
          </p:nvPr>
        </p:nvSpPr>
        <p:spPr>
          <a:xfrm>
            <a:off x="1104236" y="297494"/>
            <a:ext cx="9988166" cy="1006202"/>
          </a:xfrm>
        </p:spPr>
        <p:txBody>
          <a:bodyPr anchor="b">
            <a:normAutofit fontScale="90000"/>
          </a:bodyPr>
          <a:lstStyle/>
          <a:p>
            <a:pPr algn="ctr"/>
            <a:r>
              <a:rPr lang="en-GB">
                <a:solidFill>
                  <a:schemeClr val="tx2"/>
                </a:solidFill>
              </a:rPr>
              <a:t>Barriers to PGR Wellbeing Interventions</a:t>
            </a:r>
          </a:p>
        </p:txBody>
      </p:sp>
      <p:graphicFrame>
        <p:nvGraphicFramePr>
          <p:cNvPr id="5" name="Content Placeholder 2">
            <a:extLst>
              <a:ext uri="{FF2B5EF4-FFF2-40B4-BE49-F238E27FC236}">
                <a16:creationId xmlns:a16="http://schemas.microsoft.com/office/drawing/2014/main" id="{8E80C3CB-6342-88AA-CEDF-0ABE0CA8DB1D}"/>
              </a:ext>
            </a:extLst>
          </p:cNvPr>
          <p:cNvGraphicFramePr>
            <a:graphicFrameLocks noGrp="1"/>
          </p:cNvGraphicFramePr>
          <p:nvPr>
            <p:ph idx="1"/>
          </p:nvPr>
        </p:nvGraphicFramePr>
        <p:xfrm>
          <a:off x="493735" y="1196521"/>
          <a:ext cx="11204531" cy="517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21" name="Picture 1420" descr="Text&#10;&#10;Description automatically generated">
            <a:extLst>
              <a:ext uri="{FF2B5EF4-FFF2-40B4-BE49-F238E27FC236}">
                <a16:creationId xmlns:a16="http://schemas.microsoft.com/office/drawing/2014/main" id="{3DD715CC-9681-AD48-0129-3EA900466619}"/>
              </a:ext>
            </a:extLst>
          </p:cNvPr>
          <p:cNvPicPr>
            <a:picLocks noChangeAspect="1"/>
          </p:cNvPicPr>
          <p:nvPr/>
        </p:nvPicPr>
        <p:blipFill>
          <a:blip r:embed="rId7"/>
          <a:stretch>
            <a:fillRect/>
          </a:stretch>
        </p:blipFill>
        <p:spPr>
          <a:xfrm>
            <a:off x="267223" y="6121369"/>
            <a:ext cx="2743200" cy="627754"/>
          </a:xfrm>
          <a:prstGeom prst="rect">
            <a:avLst/>
          </a:prstGeom>
        </p:spPr>
      </p:pic>
    </p:spTree>
    <p:extLst>
      <p:ext uri="{BB962C8B-B14F-4D97-AF65-F5344CB8AC3E}">
        <p14:creationId xmlns:p14="http://schemas.microsoft.com/office/powerpoint/2010/main" val="189809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8" name="Rectangle 27">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F5D86637-5120-45D8-BDFC-9FF020F41431}"/>
              </a:ext>
            </a:extLst>
          </p:cNvPr>
          <p:cNvSpPr>
            <a:spLocks noGrp="1"/>
          </p:cNvSpPr>
          <p:nvPr>
            <p:ph type="title"/>
          </p:nvPr>
        </p:nvSpPr>
        <p:spPr>
          <a:xfrm>
            <a:off x="1276141" y="58159"/>
            <a:ext cx="3832862" cy="862887"/>
          </a:xfrm>
        </p:spPr>
        <p:txBody>
          <a:bodyPr>
            <a:normAutofit/>
          </a:bodyPr>
          <a:lstStyle/>
          <a:p>
            <a:r>
              <a:rPr lang="en-GB" sz="3200" dirty="0">
                <a:solidFill>
                  <a:schemeClr val="tx2"/>
                </a:solidFill>
              </a:rPr>
              <a:t>Closing Summar</a:t>
            </a:r>
            <a:r>
              <a:rPr lang="en-GB" sz="3200" dirty="0">
                <a:solidFill>
                  <a:schemeClr val="tx2"/>
                </a:solidFill>
                <a:latin typeface="Avenir Next LT Pro"/>
              </a:rPr>
              <a:t>y</a:t>
            </a:r>
            <a:endParaRPr lang="en-GB" sz="3200" dirty="0">
              <a:solidFill>
                <a:schemeClr val="tx2"/>
              </a:solidFill>
            </a:endParaRPr>
          </a:p>
        </p:txBody>
      </p:sp>
      <p:sp>
        <p:nvSpPr>
          <p:cNvPr id="3" name="Content Placeholder 2">
            <a:extLst>
              <a:ext uri="{FF2B5EF4-FFF2-40B4-BE49-F238E27FC236}">
                <a16:creationId xmlns:a16="http://schemas.microsoft.com/office/drawing/2014/main" id="{AC82C22A-0D30-A44E-9DCD-F31C05A373D7}"/>
              </a:ext>
            </a:extLst>
          </p:cNvPr>
          <p:cNvSpPr>
            <a:spLocks noGrp="1"/>
          </p:cNvSpPr>
          <p:nvPr>
            <p:ph idx="1"/>
          </p:nvPr>
        </p:nvSpPr>
        <p:spPr>
          <a:xfrm>
            <a:off x="244142" y="984753"/>
            <a:ext cx="5531183" cy="5543151"/>
          </a:xfrm>
        </p:spPr>
        <p:txBody>
          <a:bodyPr vert="horz" lIns="91440" tIns="45720" rIns="91440" bIns="45720" rtlCol="0" anchor="t">
            <a:noAutofit/>
          </a:bodyPr>
          <a:lstStyle/>
          <a:p>
            <a:pPr marL="342900" indent="-342900">
              <a:lnSpc>
                <a:spcPct val="100000"/>
              </a:lnSpc>
            </a:pPr>
            <a:r>
              <a:rPr lang="en-GB" sz="2200" dirty="0">
                <a:solidFill>
                  <a:schemeClr val="tx2"/>
                </a:solidFill>
              </a:rPr>
              <a:t>Proactive communication and planning can benefit the </a:t>
            </a:r>
            <a:r>
              <a:rPr lang="en-GB" sz="2200" b="1" dirty="0">
                <a:solidFill>
                  <a:schemeClr val="tx2"/>
                </a:solidFill>
              </a:rPr>
              <a:t>supervisory relationship, alongside</a:t>
            </a:r>
            <a:r>
              <a:rPr lang="en-GB" sz="2200" b="1" dirty="0">
                <a:solidFill>
                  <a:schemeClr val="tx2"/>
                </a:solidFill>
                <a:ea typeface="+mn-lt"/>
                <a:cs typeface="+mn-lt"/>
              </a:rPr>
              <a:t> </a:t>
            </a:r>
            <a:r>
              <a:rPr lang="en-GB" sz="2200" dirty="0">
                <a:solidFill>
                  <a:schemeClr val="tx2"/>
                </a:solidFill>
                <a:ea typeface="+mn-lt"/>
                <a:cs typeface="+mn-lt"/>
              </a:rPr>
              <a:t>attention to the emotional/ behavioural journey</a:t>
            </a:r>
            <a:r>
              <a:rPr lang="en-GB" sz="2200" dirty="0">
                <a:solidFill>
                  <a:schemeClr val="tx2"/>
                </a:solidFill>
              </a:rPr>
              <a:t>.</a:t>
            </a:r>
          </a:p>
          <a:p>
            <a:pPr marL="342900" indent="-342900">
              <a:lnSpc>
                <a:spcPct val="100000"/>
              </a:lnSpc>
            </a:pPr>
            <a:r>
              <a:rPr lang="en-GB" sz="2200" dirty="0">
                <a:solidFill>
                  <a:schemeClr val="tx2"/>
                </a:solidFill>
              </a:rPr>
              <a:t>Fostering </a:t>
            </a:r>
            <a:r>
              <a:rPr lang="en-GB" sz="2200" b="1" dirty="0">
                <a:solidFill>
                  <a:schemeClr val="tx2"/>
                </a:solidFill>
              </a:rPr>
              <a:t>supportive community and culture</a:t>
            </a:r>
            <a:r>
              <a:rPr lang="en-GB" sz="2200" dirty="0">
                <a:solidFill>
                  <a:schemeClr val="tx2"/>
                </a:solidFill>
              </a:rPr>
              <a:t> mitigates risks of isolation and poor wellbeing, and enables peer-level support.</a:t>
            </a:r>
            <a:endParaRPr lang="en-GB" dirty="0">
              <a:solidFill>
                <a:schemeClr val="tx2"/>
              </a:solidFill>
            </a:endParaRPr>
          </a:p>
          <a:p>
            <a:pPr marL="342900" indent="-342900">
              <a:lnSpc>
                <a:spcPct val="100000"/>
              </a:lnSpc>
            </a:pPr>
            <a:r>
              <a:rPr lang="en-GB" sz="2200" b="1" dirty="0">
                <a:solidFill>
                  <a:schemeClr val="tx2"/>
                </a:solidFill>
              </a:rPr>
              <a:t>Access to support</a:t>
            </a:r>
            <a:r>
              <a:rPr lang="en-GB" sz="2200" dirty="0">
                <a:solidFill>
                  <a:schemeClr val="tx2"/>
                </a:solidFill>
              </a:rPr>
              <a:t> reduces risks of mental health impact on studies. Wellbeing-informed programmes can boost ‘psychological capital’. </a:t>
            </a:r>
          </a:p>
          <a:p>
            <a:pPr marL="342900" indent="-342900">
              <a:lnSpc>
                <a:spcPct val="100000"/>
              </a:lnSpc>
            </a:pPr>
            <a:r>
              <a:rPr lang="en-GB" sz="2200" b="1" dirty="0">
                <a:solidFill>
                  <a:schemeClr val="tx2"/>
                </a:solidFill>
              </a:rPr>
              <a:t>Professional skills development</a:t>
            </a:r>
            <a:r>
              <a:rPr lang="en-GB" sz="2200" dirty="0">
                <a:solidFill>
                  <a:schemeClr val="tx2"/>
                </a:solidFill>
              </a:rPr>
              <a:t> resources enable both PGR wellbeing and successful completion. </a:t>
            </a:r>
            <a:endParaRPr lang="en-GB" dirty="0">
              <a:solidFill>
                <a:schemeClr val="tx2"/>
              </a:solidFill>
            </a:endParaRPr>
          </a:p>
          <a:p>
            <a:pPr>
              <a:lnSpc>
                <a:spcPct val="100000"/>
              </a:lnSpc>
            </a:pPr>
            <a:endParaRPr lang="en-GB" sz="1500" dirty="0">
              <a:solidFill>
                <a:schemeClr val="tx2"/>
              </a:solidFill>
            </a:endParaRPr>
          </a:p>
        </p:txBody>
      </p:sp>
      <p:sp>
        <p:nvSpPr>
          <p:cNvPr id="29" name="Rectangle 28">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30" name="Rectangle 29">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5" name="Picture 4" descr="A group of people in black and white robes&#10;&#10;Description automatically generated">
            <a:extLst>
              <a:ext uri="{FF2B5EF4-FFF2-40B4-BE49-F238E27FC236}">
                <a16:creationId xmlns:a16="http://schemas.microsoft.com/office/drawing/2014/main" id="{082F17C0-59AD-92F8-46EC-D2B363552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600073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31C1F0B9-A792-9175-7207-9F94EBBB4FE7}"/>
              </a:ext>
            </a:extLst>
          </p:cNvPr>
          <p:cNvSpPr>
            <a:spLocks noGrp="1"/>
          </p:cNvSpPr>
          <p:nvPr>
            <p:ph type="ctrTitle"/>
          </p:nvPr>
        </p:nvSpPr>
        <p:spPr>
          <a:xfrm>
            <a:off x="639383" y="1816150"/>
            <a:ext cx="5888633" cy="5347200"/>
          </a:xfrm>
        </p:spPr>
        <p:txBody>
          <a:bodyPr anchor="b">
            <a:noAutofit/>
          </a:bodyPr>
          <a:lstStyle/>
          <a:p>
            <a:br>
              <a:rPr lang="en-GB" sz="3200" b="0" dirty="0">
                <a:ea typeface="+mj-lt"/>
                <a:cs typeface="+mj-lt"/>
              </a:rPr>
            </a:br>
            <a:br>
              <a:rPr lang="en-GB" sz="3200" b="0" dirty="0">
                <a:ea typeface="+mj-lt"/>
                <a:cs typeface="+mj-lt"/>
              </a:rPr>
            </a:br>
            <a:r>
              <a:rPr lang="en-GB" sz="3200">
                <a:solidFill>
                  <a:schemeClr val="accent6">
                    <a:lumMod val="50000"/>
                  </a:schemeClr>
                </a:solidFill>
                <a:ea typeface="+mj-lt"/>
                <a:cs typeface="+mj-lt"/>
              </a:rPr>
              <a:t>Contacts:</a:t>
            </a:r>
            <a:br>
              <a:rPr lang="en-GB" sz="3200" dirty="0">
                <a:solidFill>
                  <a:schemeClr val="accent6">
                    <a:lumMod val="50000"/>
                  </a:schemeClr>
                </a:solidFill>
                <a:ea typeface="+mj-lt"/>
                <a:cs typeface="+mj-lt"/>
              </a:rPr>
            </a:br>
            <a:r>
              <a:rPr lang="en-GB" sz="3200" b="0" dirty="0">
                <a:solidFill>
                  <a:schemeClr val="accent6">
                    <a:lumMod val="50000"/>
                  </a:schemeClr>
                </a:solidFill>
                <a:ea typeface="+mj-lt"/>
                <a:cs typeface="+mj-lt"/>
              </a:rPr>
              <a:t> </a:t>
            </a:r>
            <a:br>
              <a:rPr lang="en-GB" sz="3200" b="0" dirty="0">
                <a:ea typeface="+mj-lt"/>
                <a:cs typeface="+mj-lt"/>
              </a:rPr>
            </a:br>
            <a:r>
              <a:rPr lang="en-GB" sz="3200" b="0" dirty="0">
                <a:solidFill>
                  <a:schemeClr val="accent6">
                    <a:lumMod val="50000"/>
                  </a:schemeClr>
                </a:solidFill>
                <a:ea typeface="+mj-lt"/>
                <a:cs typeface="+mj-lt"/>
              </a:rPr>
              <a:t>Paula: </a:t>
            </a:r>
            <a:r>
              <a:rPr lang="en-GB" sz="3200" b="0" dirty="0">
                <a:solidFill>
                  <a:schemeClr val="accent6">
                    <a:lumMod val="50000"/>
                  </a:schemeClr>
                </a:solidFill>
                <a:ea typeface="+mj-lt"/>
                <a:cs typeface="+mj-lt"/>
                <a:hlinkClick r:id="rId2">
                  <a:extLst>
                    <a:ext uri="{A12FA001-AC4F-418D-AE19-62706E023703}">
                      <ahyp:hlinkClr xmlns:ahyp="http://schemas.microsoft.com/office/drawing/2018/hyperlinkcolor" val="tx"/>
                    </a:ext>
                  </a:extLst>
                </a:hlinkClick>
              </a:rPr>
              <a:t>pjm11@st-andrews.ac.uk</a:t>
            </a:r>
            <a:br>
              <a:rPr lang="en-GB" sz="3200" b="0" dirty="0">
                <a:solidFill>
                  <a:schemeClr val="accent6">
                    <a:lumMod val="50000"/>
                  </a:schemeClr>
                </a:solidFill>
                <a:ea typeface="+mj-lt"/>
                <a:cs typeface="+mj-lt"/>
              </a:rPr>
            </a:br>
            <a:br>
              <a:rPr lang="en-GB" sz="3200" b="0" dirty="0">
                <a:ea typeface="+mj-lt"/>
                <a:cs typeface="+mj-lt"/>
              </a:rPr>
            </a:br>
            <a:r>
              <a:rPr lang="en-GB" sz="3200" b="0" dirty="0">
                <a:solidFill>
                  <a:schemeClr val="accent6">
                    <a:lumMod val="50000"/>
                  </a:schemeClr>
                </a:solidFill>
                <a:ea typeface="+mj-lt"/>
                <a:cs typeface="+mj-lt"/>
              </a:rPr>
              <a:t>Adam: </a:t>
            </a:r>
            <a:r>
              <a:rPr lang="en-GB" sz="3200" b="0" dirty="0">
                <a:solidFill>
                  <a:schemeClr val="accent6">
                    <a:lumMod val="50000"/>
                  </a:schemeClr>
                </a:solidFill>
                <a:ea typeface="+mj-lt"/>
                <a:cs typeface="+mj-lt"/>
                <a:hlinkClick r:id="rId3">
                  <a:extLst>
                    <a:ext uri="{A12FA001-AC4F-418D-AE19-62706E023703}">
                      <ahyp:hlinkClr xmlns:ahyp="http://schemas.microsoft.com/office/drawing/2018/hyperlinkcolor" val="tx"/>
                    </a:ext>
                  </a:extLst>
                </a:hlinkClick>
              </a:rPr>
              <a:t>aw641@cam.ac.uk</a:t>
            </a:r>
            <a:r>
              <a:rPr lang="en-GB" sz="3200" b="0" dirty="0">
                <a:solidFill>
                  <a:schemeClr val="accent6">
                    <a:lumMod val="50000"/>
                  </a:schemeClr>
                </a:solidFill>
                <a:ea typeface="+mj-lt"/>
                <a:cs typeface="+mj-lt"/>
              </a:rPr>
              <a:t> </a:t>
            </a:r>
            <a:br>
              <a:rPr lang="en-GB" sz="3200" b="0" dirty="0">
                <a:ea typeface="+mj-lt"/>
                <a:cs typeface="+mj-lt"/>
              </a:rPr>
            </a:br>
            <a:br>
              <a:rPr lang="en-GB" sz="3200" b="0" dirty="0">
                <a:ea typeface="+mj-lt"/>
                <a:cs typeface="+mj-lt"/>
              </a:rPr>
            </a:br>
            <a:br>
              <a:rPr lang="en-GB" sz="3200" b="0" dirty="0">
                <a:ea typeface="+mj-lt"/>
                <a:cs typeface="+mj-lt"/>
              </a:rPr>
            </a:br>
            <a:br>
              <a:rPr lang="en-GB" sz="3600" b="0" dirty="0">
                <a:ea typeface="+mj-lt"/>
                <a:cs typeface="+mj-lt"/>
              </a:rPr>
            </a:br>
            <a:endParaRPr lang="en-GB" sz="3200" b="0">
              <a:solidFill>
                <a:schemeClr val="tx2">
                  <a:lumMod val="90000"/>
                  <a:lumOff val="10000"/>
                </a:schemeClr>
              </a:solidFill>
            </a:endParaRPr>
          </a:p>
        </p:txBody>
      </p:sp>
      <p:pic>
        <p:nvPicPr>
          <p:cNvPr id="5" name="Picture 5">
            <a:extLst>
              <a:ext uri="{FF2B5EF4-FFF2-40B4-BE49-F238E27FC236}">
                <a16:creationId xmlns:a16="http://schemas.microsoft.com/office/drawing/2014/main" id="{78608FC4-93CD-3925-5E87-EE632A1D6E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62800" y="10"/>
            <a:ext cx="5029200" cy="5693802"/>
          </a:xfrm>
          <a:prstGeom prst="rect">
            <a:avLst/>
          </a:prstGeom>
        </p:spPr>
      </p:pic>
      <p:sp>
        <p:nvSpPr>
          <p:cNvPr id="14" name="Rectangle 13">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6" name="Rectangle 15">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5">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descr="Text&#10;&#10;Description automatically generated">
            <a:extLst>
              <a:ext uri="{FF2B5EF4-FFF2-40B4-BE49-F238E27FC236}">
                <a16:creationId xmlns:a16="http://schemas.microsoft.com/office/drawing/2014/main" id="{8CF7A279-E6F7-5524-8793-48F262824365}"/>
              </a:ext>
            </a:extLst>
          </p:cNvPr>
          <p:cNvPicPr>
            <a:picLocks noChangeAspect="1"/>
          </p:cNvPicPr>
          <p:nvPr/>
        </p:nvPicPr>
        <p:blipFill>
          <a:blip r:embed="rId6"/>
          <a:stretch>
            <a:fillRect/>
          </a:stretch>
        </p:blipFill>
        <p:spPr>
          <a:xfrm>
            <a:off x="382044" y="286329"/>
            <a:ext cx="2743200" cy="627754"/>
          </a:xfrm>
          <a:prstGeom prst="rect">
            <a:avLst/>
          </a:prstGeom>
        </p:spPr>
      </p:pic>
      <p:pic>
        <p:nvPicPr>
          <p:cNvPr id="3" name="Picture 2" descr="A logo of a lion and a book with Welcome to Fabulous Las Vegas sign in the background&#10;&#10;Description automatically generated">
            <a:extLst>
              <a:ext uri="{FF2B5EF4-FFF2-40B4-BE49-F238E27FC236}">
                <a16:creationId xmlns:a16="http://schemas.microsoft.com/office/drawing/2014/main" id="{512A47D8-56CF-1025-1A4C-80A5A19D03A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41933" y="-206158"/>
            <a:ext cx="1908132" cy="2145084"/>
          </a:xfrm>
          <a:prstGeom prst="rect">
            <a:avLst/>
          </a:prstGeom>
        </p:spPr>
      </p:pic>
    </p:spTree>
    <p:extLst>
      <p:ext uri="{BB962C8B-B14F-4D97-AF65-F5344CB8AC3E}">
        <p14:creationId xmlns:p14="http://schemas.microsoft.com/office/powerpoint/2010/main" val="318003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4217-73B1-5044-84CE-FF508D6AE3FA}"/>
              </a:ext>
            </a:extLst>
          </p:cNvPr>
          <p:cNvSpPr>
            <a:spLocks noGrp="1"/>
          </p:cNvSpPr>
          <p:nvPr>
            <p:ph type="title"/>
          </p:nvPr>
        </p:nvSpPr>
        <p:spPr/>
        <p:txBody>
          <a:bodyPr/>
          <a:lstStyle/>
          <a:p>
            <a:r>
              <a:rPr lang="en-GB" dirty="0"/>
              <a:t>Panel: Postgraduate student wellbeing</a:t>
            </a:r>
          </a:p>
        </p:txBody>
      </p:sp>
      <p:sp>
        <p:nvSpPr>
          <p:cNvPr id="3" name="Content Placeholder 2">
            <a:extLst>
              <a:ext uri="{FF2B5EF4-FFF2-40B4-BE49-F238E27FC236}">
                <a16:creationId xmlns:a16="http://schemas.microsoft.com/office/drawing/2014/main" id="{CB01BCA3-4090-1A60-5F2B-7568346E26C7}"/>
              </a:ext>
            </a:extLst>
          </p:cNvPr>
          <p:cNvSpPr>
            <a:spLocks noGrp="1"/>
          </p:cNvSpPr>
          <p:nvPr>
            <p:ph idx="1"/>
          </p:nvPr>
        </p:nvSpPr>
        <p:spPr/>
        <p:txBody>
          <a:bodyPr>
            <a:normAutofit lnSpcReduction="10000"/>
          </a:bodyPr>
          <a:lstStyle/>
          <a:p>
            <a:pPr marL="0" indent="0">
              <a:buNone/>
            </a:pPr>
            <a:r>
              <a:rPr lang="en-GB" dirty="0"/>
              <a:t>Reflections on supporting postgraduate mental health and wellbeing, chaired by Dr Laura Davies, King’s College.</a:t>
            </a:r>
          </a:p>
          <a:p>
            <a:pPr marL="0" indent="0">
              <a:buNone/>
            </a:pPr>
            <a:endParaRPr lang="en-GB" dirty="0"/>
          </a:p>
          <a:p>
            <a:r>
              <a:rPr lang="en-GB" dirty="0"/>
              <a:t>Dr Nick </a:t>
            </a:r>
            <a:r>
              <a:rPr lang="en-GB" dirty="0" err="1"/>
              <a:t>Bampos</a:t>
            </a:r>
            <a:r>
              <a:rPr lang="en-GB" dirty="0"/>
              <a:t>, Deputy Head of Department, Department of Chemistry</a:t>
            </a:r>
            <a:br>
              <a:rPr lang="en-GB" dirty="0"/>
            </a:br>
            <a:endParaRPr lang="en-GB" dirty="0"/>
          </a:p>
          <a:p>
            <a:r>
              <a:rPr lang="en-GB" dirty="0"/>
              <a:t>Dr Kiran Bhatti, Student Wellbeing Advisory, Wolfson College</a:t>
            </a:r>
            <a:br>
              <a:rPr lang="en-GB" dirty="0"/>
            </a:br>
            <a:endParaRPr lang="en-GB" dirty="0"/>
          </a:p>
          <a:p>
            <a:r>
              <a:rPr lang="en-GB" dirty="0"/>
              <a:t>Dr Paula Miles, Director of Teaching, School of Psychology &amp; Neuroscience, University of St Andrews</a:t>
            </a:r>
          </a:p>
        </p:txBody>
      </p:sp>
    </p:spTree>
    <p:extLst>
      <p:ext uri="{BB962C8B-B14F-4D97-AF65-F5344CB8AC3E}">
        <p14:creationId xmlns:p14="http://schemas.microsoft.com/office/powerpoint/2010/main" val="142683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3C50036C-3BFA-BCE4-D63E-637B4947E118}"/>
              </a:ext>
            </a:extLst>
          </p:cNvPr>
          <p:cNvSpPr>
            <a:spLocks noGrp="1"/>
          </p:cNvSpPr>
          <p:nvPr>
            <p:ph type="title"/>
          </p:nvPr>
        </p:nvSpPr>
        <p:spPr>
          <a:xfrm>
            <a:off x="838201" y="559813"/>
            <a:ext cx="2819399" cy="5577934"/>
          </a:xfrm>
        </p:spPr>
        <p:txBody>
          <a:bodyPr>
            <a:normAutofit/>
          </a:bodyPr>
          <a:lstStyle/>
          <a:p>
            <a:r>
              <a:rPr lang="en-GB" sz="4100"/>
              <a:t>Overview</a:t>
            </a:r>
          </a:p>
        </p:txBody>
      </p:sp>
      <p:graphicFrame>
        <p:nvGraphicFramePr>
          <p:cNvPr id="5" name="Content Placeholder 2">
            <a:extLst>
              <a:ext uri="{FF2B5EF4-FFF2-40B4-BE49-F238E27FC236}">
                <a16:creationId xmlns:a16="http://schemas.microsoft.com/office/drawing/2014/main" id="{3A38D400-153B-65E3-C609-8CF43C21EA50}"/>
              </a:ext>
            </a:extLst>
          </p:cNvPr>
          <p:cNvGraphicFramePr>
            <a:graphicFrameLocks noGrp="1"/>
          </p:cNvGraphicFramePr>
          <p:nvPr>
            <p:ph idx="1"/>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105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4217-73B1-5044-84CE-FF508D6AE3FA}"/>
              </a:ext>
            </a:extLst>
          </p:cNvPr>
          <p:cNvSpPr>
            <a:spLocks noGrp="1"/>
          </p:cNvSpPr>
          <p:nvPr>
            <p:ph type="title"/>
          </p:nvPr>
        </p:nvSpPr>
        <p:spPr/>
        <p:txBody>
          <a:bodyPr/>
          <a:lstStyle/>
          <a:p>
            <a:r>
              <a:rPr lang="en-GB" dirty="0">
                <a:latin typeface="Arial Nova"/>
              </a:rPr>
              <a:t>Small-group discussions:</a:t>
            </a:r>
            <a:br>
              <a:rPr lang="en-GB" dirty="0">
                <a:latin typeface="Arial Nova"/>
              </a:rPr>
            </a:br>
            <a:r>
              <a:rPr lang="en-GB" dirty="0">
                <a:latin typeface="Arial Nova"/>
              </a:rPr>
              <a:t>Postgraduate student wellbeing</a:t>
            </a:r>
          </a:p>
        </p:txBody>
      </p:sp>
      <p:sp>
        <p:nvSpPr>
          <p:cNvPr id="3" name="Content Placeholder 2">
            <a:extLst>
              <a:ext uri="{FF2B5EF4-FFF2-40B4-BE49-F238E27FC236}">
                <a16:creationId xmlns:a16="http://schemas.microsoft.com/office/drawing/2014/main" id="{CB01BCA3-4090-1A60-5F2B-7568346E26C7}"/>
              </a:ext>
            </a:extLst>
          </p:cNvPr>
          <p:cNvSpPr>
            <a:spLocks noGrp="1"/>
          </p:cNvSpPr>
          <p:nvPr>
            <p:ph idx="1"/>
          </p:nvPr>
        </p:nvSpPr>
        <p:spPr>
          <a:xfrm>
            <a:off x="1122218" y="1953962"/>
            <a:ext cx="10231582" cy="4351338"/>
          </a:xfrm>
        </p:spPr>
        <p:txBody>
          <a:bodyPr vert="horz" lIns="91440" tIns="45720" rIns="91440" bIns="45720" rtlCol="0" anchor="t">
            <a:normAutofit fontScale="85000" lnSpcReduction="20000"/>
          </a:bodyPr>
          <a:lstStyle/>
          <a:p>
            <a:pPr marL="0" indent="0">
              <a:buNone/>
            </a:pPr>
            <a:br>
              <a:rPr lang="en-GB" dirty="0">
                <a:latin typeface="Arial Nova"/>
              </a:rPr>
            </a:br>
            <a:endParaRPr lang="en-GB" dirty="0"/>
          </a:p>
          <a:p>
            <a:pPr marL="514350" indent="-514350">
              <a:buFont typeface="+mj-lt"/>
              <a:buAutoNum type="arabicPeriod"/>
            </a:pPr>
            <a:r>
              <a:rPr lang="en-GB" dirty="0"/>
              <a:t>What is working well in your College and/or Department in terms of postgraduate mental health and wellbeing support?</a:t>
            </a:r>
            <a:br>
              <a:rPr lang="en-GB" dirty="0"/>
            </a:br>
            <a:endParaRPr lang="en-GB" dirty="0"/>
          </a:p>
          <a:p>
            <a:pPr marL="514350" indent="-514350">
              <a:buFont typeface="+mj-lt"/>
              <a:buAutoNum type="arabicPeriod"/>
            </a:pPr>
            <a:r>
              <a:rPr lang="en-GB" dirty="0"/>
              <a:t>What are the challenges to you providing mental health and wellbeing support to your postgraduate community? What additional resources do you need?</a:t>
            </a:r>
            <a:br>
              <a:rPr lang="en-GB" dirty="0"/>
            </a:br>
            <a:endParaRPr lang="en-GB" dirty="0"/>
          </a:p>
          <a:p>
            <a:pPr marL="514350" indent="-514350">
              <a:buFont typeface="+mj-lt"/>
              <a:buAutoNum type="arabicPeriod"/>
            </a:pPr>
            <a:r>
              <a:rPr lang="en-GB" dirty="0"/>
              <a:t>How could the College / Departmental relationship be enhanced to assist with postgraduate mental health and wellbeing needs?</a:t>
            </a:r>
            <a:br>
              <a:rPr lang="en-GB" dirty="0"/>
            </a:br>
            <a:endParaRPr lang="en-GB" dirty="0"/>
          </a:p>
          <a:p>
            <a:pPr marL="514350" indent="-514350">
              <a:buFont typeface="+mj-lt"/>
              <a:buAutoNum type="arabicPeriod"/>
            </a:pPr>
            <a:r>
              <a:rPr lang="en-GB" dirty="0"/>
              <a:t>What would the ideal postgraduate environment look like in your College and/or Department?</a:t>
            </a:r>
          </a:p>
        </p:txBody>
      </p:sp>
      <p:pic>
        <p:nvPicPr>
          <p:cNvPr id="5" name="Picture 4" descr="A qr code on a white background&#10;&#10;Description automatically generated">
            <a:extLst>
              <a:ext uri="{FF2B5EF4-FFF2-40B4-BE49-F238E27FC236}">
                <a16:creationId xmlns:a16="http://schemas.microsoft.com/office/drawing/2014/main" id="{6A972B54-3BD6-11BB-8F18-32C895F752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159" t="7064" r="7103" b="6867"/>
          <a:stretch/>
        </p:blipFill>
        <p:spPr>
          <a:xfrm>
            <a:off x="9658677" y="293961"/>
            <a:ext cx="2041635" cy="2049518"/>
          </a:xfrm>
          <a:prstGeom prst="rect">
            <a:avLst/>
          </a:prstGeom>
        </p:spPr>
      </p:pic>
    </p:spTree>
    <p:extLst>
      <p:ext uri="{BB962C8B-B14F-4D97-AF65-F5344CB8AC3E}">
        <p14:creationId xmlns:p14="http://schemas.microsoft.com/office/powerpoint/2010/main" val="2149722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4217-73B1-5044-84CE-FF508D6AE3FA}"/>
              </a:ext>
            </a:extLst>
          </p:cNvPr>
          <p:cNvSpPr>
            <a:spLocks noGrp="1"/>
          </p:cNvSpPr>
          <p:nvPr>
            <p:ph type="title"/>
          </p:nvPr>
        </p:nvSpPr>
        <p:spPr/>
        <p:txBody>
          <a:bodyPr/>
          <a:lstStyle/>
          <a:p>
            <a:r>
              <a:rPr lang="en-GB" dirty="0"/>
              <a:t>Concluding remarks</a:t>
            </a:r>
          </a:p>
        </p:txBody>
      </p:sp>
      <p:sp>
        <p:nvSpPr>
          <p:cNvPr id="3" name="Content Placeholder 2">
            <a:extLst>
              <a:ext uri="{FF2B5EF4-FFF2-40B4-BE49-F238E27FC236}">
                <a16:creationId xmlns:a16="http://schemas.microsoft.com/office/drawing/2014/main" id="{CB01BCA3-4090-1A60-5F2B-7568346E26C7}"/>
              </a:ext>
            </a:extLst>
          </p:cNvPr>
          <p:cNvSpPr>
            <a:spLocks noGrp="1"/>
          </p:cNvSpPr>
          <p:nvPr>
            <p:ph idx="1"/>
          </p:nvPr>
        </p:nvSpPr>
        <p:spPr/>
        <p:txBody>
          <a:bodyPr>
            <a:normAutofit/>
          </a:bodyPr>
          <a:lstStyle/>
          <a:p>
            <a:pPr marL="0" indent="0">
              <a:buNone/>
            </a:pPr>
            <a:endParaRPr lang="en-GB" dirty="0"/>
          </a:p>
          <a:p>
            <a:r>
              <a:rPr lang="en-GB" dirty="0"/>
              <a:t>Prof. Bhaskar Vira, Pro-Vice-Chancellor for Education</a:t>
            </a:r>
            <a:br>
              <a:rPr lang="en-GB" dirty="0"/>
            </a:br>
            <a:endParaRPr lang="en-GB" dirty="0"/>
          </a:p>
          <a:p>
            <a:r>
              <a:rPr lang="en-GB" dirty="0"/>
              <a:t>Prof. Deborah Longbottom, Director of Education, School of Physical Sciences, and Head of Postgraduate Education, Yusuf </a:t>
            </a:r>
            <a:r>
              <a:rPr lang="en-GB" dirty="0" err="1"/>
              <a:t>Hamied</a:t>
            </a:r>
            <a:r>
              <a:rPr lang="en-GB" dirty="0"/>
              <a:t> Department of Chemistry</a:t>
            </a:r>
            <a:br>
              <a:rPr lang="en-GB" dirty="0"/>
            </a:br>
            <a:endParaRPr lang="en-GB" dirty="0"/>
          </a:p>
          <a:p>
            <a:r>
              <a:rPr lang="en-GB" dirty="0"/>
              <a:t>Dr Meg Tait, Head of the Cambridge Centre for Teaching </a:t>
            </a:r>
            <a:r>
              <a:rPr lang="en-GB"/>
              <a:t>&amp; Learning</a:t>
            </a:r>
            <a:endParaRPr lang="en-GB" dirty="0"/>
          </a:p>
        </p:txBody>
      </p:sp>
    </p:spTree>
    <p:extLst>
      <p:ext uri="{BB962C8B-B14F-4D97-AF65-F5344CB8AC3E}">
        <p14:creationId xmlns:p14="http://schemas.microsoft.com/office/powerpoint/2010/main" val="196548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4E9A-3D06-1394-264C-388EA6FA924E}"/>
              </a:ext>
            </a:extLst>
          </p:cNvPr>
          <p:cNvSpPr>
            <a:spLocks noGrp="1"/>
          </p:cNvSpPr>
          <p:nvPr>
            <p:ph type="ctrTitle"/>
          </p:nvPr>
        </p:nvSpPr>
        <p:spPr>
          <a:xfrm>
            <a:off x="298227" y="3280095"/>
            <a:ext cx="11595538" cy="1256405"/>
          </a:xfrm>
        </p:spPr>
        <p:txBody>
          <a:bodyPr anchor="t">
            <a:noAutofit/>
          </a:bodyPr>
          <a:lstStyle/>
          <a:p>
            <a:r>
              <a:rPr lang="en-GB" sz="4400" dirty="0"/>
              <a:t>Thank you for coming today</a:t>
            </a:r>
          </a:p>
        </p:txBody>
      </p:sp>
      <p:sp>
        <p:nvSpPr>
          <p:cNvPr id="7" name="Text Placeholder 3">
            <a:extLst>
              <a:ext uri="{FF2B5EF4-FFF2-40B4-BE49-F238E27FC236}">
                <a16:creationId xmlns:a16="http://schemas.microsoft.com/office/drawing/2014/main" id="{706FD25C-BF3E-329E-9FEA-40953D0565CE}"/>
              </a:ext>
            </a:extLst>
          </p:cNvPr>
          <p:cNvSpPr txBox="1">
            <a:spLocks/>
          </p:cNvSpPr>
          <p:nvPr/>
        </p:nvSpPr>
        <p:spPr>
          <a:xfrm>
            <a:off x="1604142" y="5843742"/>
            <a:ext cx="8983716" cy="8158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FFFAEB"/>
                </a:solidFill>
                <a:latin typeface="Sabon"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Annual Meeting for Directors of Postgraduate Education &amp; Postgraduate Tutors</a:t>
            </a:r>
          </a:p>
        </p:txBody>
      </p:sp>
    </p:spTree>
    <p:extLst>
      <p:ext uri="{BB962C8B-B14F-4D97-AF65-F5344CB8AC3E}">
        <p14:creationId xmlns:p14="http://schemas.microsoft.com/office/powerpoint/2010/main" val="60457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4" name="Rectangle 13">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6" name="Rectangle 15">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6593337-DC5A-93B0-5D25-16D8F0B3F838}"/>
              </a:ext>
            </a:extLst>
          </p:cNvPr>
          <p:cNvSpPr>
            <a:spLocks noGrp="1"/>
          </p:cNvSpPr>
          <p:nvPr>
            <p:ph type="title"/>
          </p:nvPr>
        </p:nvSpPr>
        <p:spPr>
          <a:xfrm>
            <a:off x="1688785" y="381000"/>
            <a:ext cx="8813245" cy="1600124"/>
          </a:xfrm>
        </p:spPr>
        <p:txBody>
          <a:bodyPr>
            <a:normAutofit/>
          </a:bodyPr>
          <a:lstStyle/>
          <a:p>
            <a:r>
              <a:rPr lang="en-GB" dirty="0">
                <a:ea typeface="+mj-lt"/>
                <a:cs typeface="+mj-lt"/>
              </a:rPr>
              <a:t>National and Sectoral Contexts</a:t>
            </a:r>
            <a:endParaRPr lang="en-US" dirty="0"/>
          </a:p>
        </p:txBody>
      </p:sp>
      <p:graphicFrame>
        <p:nvGraphicFramePr>
          <p:cNvPr id="5" name="Content Placeholder 2">
            <a:extLst>
              <a:ext uri="{FF2B5EF4-FFF2-40B4-BE49-F238E27FC236}">
                <a16:creationId xmlns:a16="http://schemas.microsoft.com/office/drawing/2014/main" id="{5D90E55B-B999-BFE9-CE01-D7B3764A1D4A}"/>
              </a:ext>
            </a:extLst>
          </p:cNvPr>
          <p:cNvGraphicFramePr>
            <a:graphicFrameLocks noGrp="1"/>
          </p:cNvGraphicFramePr>
          <p:nvPr>
            <p:ph idx="1"/>
            <p:extLst>
              <p:ext uri="{D42A27DB-BD31-4B8C-83A1-F6EECF244321}">
                <p14:modId xmlns:p14="http://schemas.microsoft.com/office/powerpoint/2010/main" val="1084124808"/>
              </p:ext>
            </p:extLst>
          </p:nvPr>
        </p:nvGraphicFramePr>
        <p:xfrm>
          <a:off x="211899" y="2065750"/>
          <a:ext cx="11757763" cy="451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73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24483-A29D-1AD6-6AC7-6A0C35A12D6F}"/>
            </a:ext>
          </a:extLst>
        </p:cNvPr>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029C1024-24FF-6041-7301-4F45A557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95" name="Rectangle 94">
            <a:extLst>
              <a:ext uri="{FF2B5EF4-FFF2-40B4-BE49-F238E27FC236}">
                <a16:creationId xmlns:a16="http://schemas.microsoft.com/office/drawing/2014/main" id="{D009E827-DE92-16E2-5D70-1429776D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97" name="Rectangle 96">
            <a:extLst>
              <a:ext uri="{FF2B5EF4-FFF2-40B4-BE49-F238E27FC236}">
                <a16:creationId xmlns:a16="http://schemas.microsoft.com/office/drawing/2014/main" id="{5FB8F2AC-90D3-AE3E-76AD-E1C84C0E9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598902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99" name="Rectangle 98">
            <a:extLst>
              <a:ext uri="{FF2B5EF4-FFF2-40B4-BE49-F238E27FC236}">
                <a16:creationId xmlns:a16="http://schemas.microsoft.com/office/drawing/2014/main" id="{3F406E74-5719-E5C0-6344-314872152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0"/>
            <a:ext cx="598901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1" name="Rectangle 100">
            <a:extLst>
              <a:ext uri="{FF2B5EF4-FFF2-40B4-BE49-F238E27FC236}">
                <a16:creationId xmlns:a16="http://schemas.microsoft.com/office/drawing/2014/main" id="{6C0260F6-8D3C-F59D-728A-7F63BD724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 name="Title 1">
            <a:extLst>
              <a:ext uri="{FF2B5EF4-FFF2-40B4-BE49-F238E27FC236}">
                <a16:creationId xmlns:a16="http://schemas.microsoft.com/office/drawing/2014/main" id="{3C3C83C2-DFAA-0EC8-F97A-F3E95EF51BF6}"/>
              </a:ext>
            </a:extLst>
          </p:cNvPr>
          <p:cNvSpPr>
            <a:spLocks noGrp="1"/>
          </p:cNvSpPr>
          <p:nvPr>
            <p:ph type="title"/>
          </p:nvPr>
        </p:nvSpPr>
        <p:spPr>
          <a:xfrm>
            <a:off x="6489117" y="452765"/>
            <a:ext cx="5459118" cy="1489689"/>
          </a:xfrm>
        </p:spPr>
        <p:txBody>
          <a:bodyPr vert="horz" lIns="91440" tIns="45720" rIns="91440" bIns="45720" rtlCol="0">
            <a:normAutofit/>
          </a:bodyPr>
          <a:lstStyle/>
          <a:p>
            <a:r>
              <a:rPr lang="en-GB" sz="2800" dirty="0">
                <a:solidFill>
                  <a:schemeClr val="accent6">
                    <a:lumMod val="50000"/>
                  </a:schemeClr>
                </a:solidFill>
                <a:ea typeface="+mj-lt"/>
                <a:cs typeface="+mj-lt"/>
              </a:rPr>
              <a:t>Progress on the Strategic </a:t>
            </a:r>
            <a:r>
              <a:rPr lang="en-GB" sz="2800">
                <a:solidFill>
                  <a:schemeClr val="accent6">
                    <a:lumMod val="50000"/>
                  </a:schemeClr>
                </a:solidFill>
                <a:ea typeface="+mj-lt"/>
                <a:cs typeface="+mj-lt"/>
              </a:rPr>
              <a:t>Review's Recommendations</a:t>
            </a:r>
            <a:endParaRPr lang="en-US" sz="2800">
              <a:solidFill>
                <a:schemeClr val="accent6">
                  <a:lumMod val="50000"/>
                </a:schemeClr>
              </a:solidFill>
            </a:endParaRPr>
          </a:p>
          <a:p>
            <a:pPr>
              <a:lnSpc>
                <a:spcPct val="90000"/>
              </a:lnSpc>
            </a:pPr>
            <a:endParaRPr lang="en-GB" sz="3700">
              <a:solidFill>
                <a:schemeClr val="tx2"/>
              </a:solidFill>
            </a:endParaRPr>
          </a:p>
        </p:txBody>
      </p:sp>
      <p:pic>
        <p:nvPicPr>
          <p:cNvPr id="10" name="Picture 10">
            <a:extLst>
              <a:ext uri="{FF2B5EF4-FFF2-40B4-BE49-F238E27FC236}">
                <a16:creationId xmlns:a16="http://schemas.microsoft.com/office/drawing/2014/main" id="{743FB209-D121-88E9-7868-A6FEF99C37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8172" y="695021"/>
            <a:ext cx="3861799" cy="5462862"/>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9B1EC99A-820C-2E81-3D60-7869A506F1A9}"/>
              </a:ext>
            </a:extLst>
          </p:cNvPr>
          <p:cNvSpPr>
            <a:spLocks noGrp="1"/>
          </p:cNvSpPr>
          <p:nvPr>
            <p:ph idx="1"/>
          </p:nvPr>
        </p:nvSpPr>
        <p:spPr>
          <a:xfrm>
            <a:off x="6492165" y="1802969"/>
            <a:ext cx="5456070" cy="4709817"/>
          </a:xfrm>
        </p:spPr>
        <p:txBody>
          <a:bodyPr vert="horz" lIns="91440" tIns="45720" rIns="91440" bIns="45720" rtlCol="0" anchor="t">
            <a:noAutofit/>
          </a:bodyPr>
          <a:lstStyle/>
          <a:p>
            <a:r>
              <a:rPr lang="en-GB" sz="2200" dirty="0">
                <a:solidFill>
                  <a:schemeClr val="tx2"/>
                </a:solidFill>
                <a:latin typeface="Avenir Next LT Pro"/>
                <a:ea typeface="+mn-lt"/>
                <a:cs typeface="Arial"/>
              </a:rPr>
              <a:t>Streamlined Governance  </a:t>
            </a:r>
            <a:endParaRPr lang="en-US" sz="2200" dirty="0">
              <a:solidFill>
                <a:schemeClr val="tx2"/>
              </a:solidFill>
              <a:latin typeface="Avenir Next LT Pro"/>
              <a:ea typeface="+mn-lt"/>
              <a:cs typeface="Arial"/>
            </a:endParaRPr>
          </a:p>
          <a:p>
            <a:r>
              <a:rPr lang="en-GB" sz="2200" dirty="0">
                <a:solidFill>
                  <a:schemeClr val="tx2"/>
                </a:solidFill>
                <a:latin typeface="Avenir Next LT Pro"/>
                <a:ea typeface="+mn-lt"/>
                <a:cs typeface="Arial"/>
              </a:rPr>
              <a:t>Reforms to University Services</a:t>
            </a:r>
            <a:endParaRPr lang="en-US" sz="2200" dirty="0">
              <a:solidFill>
                <a:schemeClr val="tx2"/>
              </a:solidFill>
              <a:latin typeface="Avenir Next LT Pro"/>
              <a:ea typeface="+mn-lt"/>
              <a:cs typeface="Arial"/>
            </a:endParaRPr>
          </a:p>
          <a:p>
            <a:r>
              <a:rPr lang="en-GB" sz="2200" b="1" dirty="0">
                <a:solidFill>
                  <a:schemeClr val="tx2"/>
                </a:solidFill>
                <a:ea typeface="+mn-lt"/>
                <a:cs typeface="+mn-lt"/>
              </a:rPr>
              <a:t>Colleges and Prevention</a:t>
            </a:r>
            <a:endParaRPr lang="en-US" sz="2200" dirty="0">
              <a:solidFill>
                <a:schemeClr val="tx2"/>
              </a:solidFill>
              <a:latin typeface="Avenir Next LT Pro"/>
              <a:ea typeface="+mn-lt"/>
              <a:cs typeface="Arial"/>
            </a:endParaRPr>
          </a:p>
          <a:p>
            <a:r>
              <a:rPr lang="en-GB" sz="2200" dirty="0">
                <a:solidFill>
                  <a:schemeClr val="tx2"/>
                </a:solidFill>
                <a:latin typeface="Avenir Next LT Pro"/>
                <a:ea typeface="+mn-lt"/>
                <a:cs typeface="Arial"/>
              </a:rPr>
              <a:t>Enhancing Data and KPI analysis</a:t>
            </a:r>
            <a:endParaRPr lang="en-US" sz="2200" dirty="0">
              <a:solidFill>
                <a:schemeClr val="tx2"/>
              </a:solidFill>
              <a:latin typeface="Avenir Next LT Pro"/>
              <a:ea typeface="+mn-lt"/>
              <a:cs typeface="Arial"/>
            </a:endParaRPr>
          </a:p>
          <a:p>
            <a:r>
              <a:rPr lang="en-GB" sz="2200" b="1" dirty="0">
                <a:solidFill>
                  <a:schemeClr val="tx2"/>
                </a:solidFill>
                <a:latin typeface="Avenir Next LT Pro"/>
                <a:ea typeface="+mn-lt"/>
                <a:cs typeface="Arial"/>
              </a:rPr>
              <a:t>Stepped Care Approach</a:t>
            </a:r>
            <a:endParaRPr lang="en-GB" sz="2200" b="1" dirty="0">
              <a:solidFill>
                <a:schemeClr val="tx2"/>
              </a:solidFill>
              <a:latin typeface="Avenir Next LT Pro"/>
              <a:cs typeface="Arial"/>
            </a:endParaRPr>
          </a:p>
          <a:p>
            <a:r>
              <a:rPr lang="en-GB" sz="2200" dirty="0">
                <a:solidFill>
                  <a:schemeClr val="tx2"/>
                </a:solidFill>
                <a:latin typeface="Avenir Next LT Pro"/>
                <a:cs typeface="Arial"/>
              </a:rPr>
              <a:t>Suicide-Safer Action Plan</a:t>
            </a:r>
          </a:p>
          <a:p>
            <a:r>
              <a:rPr lang="en-GB" sz="2200" dirty="0">
                <a:solidFill>
                  <a:schemeClr val="tx2"/>
                </a:solidFill>
                <a:latin typeface="Avenir Next LT Pro"/>
                <a:cs typeface="Arial"/>
              </a:rPr>
              <a:t>Training Framework</a:t>
            </a:r>
          </a:p>
          <a:p>
            <a:r>
              <a:rPr lang="en-GB" sz="2200" b="1" dirty="0">
                <a:solidFill>
                  <a:schemeClr val="tx2"/>
                </a:solidFill>
                <a:latin typeface="Avenir Next LT Pro"/>
                <a:cs typeface="Arial"/>
              </a:rPr>
              <a:t>Communications</a:t>
            </a:r>
          </a:p>
          <a:p>
            <a:r>
              <a:rPr lang="en-GB" sz="2200" b="1" dirty="0">
                <a:solidFill>
                  <a:schemeClr val="tx2"/>
                </a:solidFill>
                <a:ea typeface="+mn-lt"/>
                <a:cs typeface="+mn-lt"/>
              </a:rPr>
              <a:t>Mental Health &amp; Wellbeing Plan 22-25</a:t>
            </a:r>
            <a:endParaRPr lang="en-GB" sz="2200" b="1" dirty="0">
              <a:solidFill>
                <a:schemeClr val="tx2"/>
              </a:solidFill>
              <a:cs typeface="Arial"/>
            </a:endParaRPr>
          </a:p>
          <a:p>
            <a:endParaRPr lang="en-GB" sz="1800" dirty="0">
              <a:solidFill>
                <a:schemeClr val="tx2"/>
              </a:solidFill>
              <a:cs typeface="Arial"/>
            </a:endParaRPr>
          </a:p>
        </p:txBody>
      </p:sp>
    </p:spTree>
    <p:extLst>
      <p:ext uri="{BB962C8B-B14F-4D97-AF65-F5344CB8AC3E}">
        <p14:creationId xmlns:p14="http://schemas.microsoft.com/office/powerpoint/2010/main" val="89363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B48D45-15F5-B013-7BA5-A4CB9D4F0441}"/>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4B9A4FB7-F5B0-797D-2BE9-FE90E7C5B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71" name="Rectangle 70">
            <a:extLst>
              <a:ext uri="{FF2B5EF4-FFF2-40B4-BE49-F238E27FC236}">
                <a16:creationId xmlns:a16="http://schemas.microsoft.com/office/drawing/2014/main" id="{79574865-824C-F970-B21C-A7B0D934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pic>
        <p:nvPicPr>
          <p:cNvPr id="4" name="Picture 3" descr="A group of people in a boat on a river&#10;&#10;Description automatically generated">
            <a:extLst>
              <a:ext uri="{FF2B5EF4-FFF2-40B4-BE49-F238E27FC236}">
                <a16:creationId xmlns:a16="http://schemas.microsoft.com/office/drawing/2014/main" id="{CB436A68-8754-70C8-2AA2-E34069ED6F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48" y="10"/>
            <a:ext cx="5689996" cy="4618233"/>
          </a:xfrm>
          <a:prstGeom prst="rect">
            <a:avLst/>
          </a:prstGeom>
        </p:spPr>
      </p:pic>
      <p:sp>
        <p:nvSpPr>
          <p:cNvPr id="73" name="Rectangle 72">
            <a:extLst>
              <a:ext uri="{FF2B5EF4-FFF2-40B4-BE49-F238E27FC236}">
                <a16:creationId xmlns:a16="http://schemas.microsoft.com/office/drawing/2014/main" id="{6043EEC8-E722-CBE9-E7EE-23E748CA1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75" name="Rectangle 74">
            <a:extLst>
              <a:ext uri="{FF2B5EF4-FFF2-40B4-BE49-F238E27FC236}">
                <a16:creationId xmlns:a16="http://schemas.microsoft.com/office/drawing/2014/main" id="{273AA909-5182-0366-0B8B-BB165DA93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BC901857-88E6-F1BF-5424-DE453B4BACC5}"/>
              </a:ext>
            </a:extLst>
          </p:cNvPr>
          <p:cNvSpPr>
            <a:spLocks noGrp="1"/>
          </p:cNvSpPr>
          <p:nvPr>
            <p:ph type="title"/>
          </p:nvPr>
        </p:nvSpPr>
        <p:spPr>
          <a:xfrm>
            <a:off x="1875912" y="5039360"/>
            <a:ext cx="8455698" cy="1219200"/>
          </a:xfrm>
        </p:spPr>
        <p:txBody>
          <a:bodyPr>
            <a:noAutofit/>
          </a:bodyPr>
          <a:lstStyle/>
          <a:p>
            <a:r>
              <a:rPr lang="en-GB" sz="3600"/>
              <a:t>Postgraduate-focused Developments</a:t>
            </a:r>
            <a:endParaRPr lang="en-US" sz="3600"/>
          </a:p>
        </p:txBody>
      </p:sp>
      <p:sp>
        <p:nvSpPr>
          <p:cNvPr id="3" name="Content Placeholder 2">
            <a:extLst>
              <a:ext uri="{FF2B5EF4-FFF2-40B4-BE49-F238E27FC236}">
                <a16:creationId xmlns:a16="http://schemas.microsoft.com/office/drawing/2014/main" id="{53F56165-22BA-EBCD-9B9E-9307062D71AD}"/>
              </a:ext>
            </a:extLst>
          </p:cNvPr>
          <p:cNvSpPr>
            <a:spLocks noGrp="1"/>
          </p:cNvSpPr>
          <p:nvPr>
            <p:ph idx="1"/>
          </p:nvPr>
        </p:nvSpPr>
        <p:spPr>
          <a:xfrm>
            <a:off x="6042194" y="223700"/>
            <a:ext cx="5906859" cy="4206269"/>
          </a:xfrm>
        </p:spPr>
        <p:txBody>
          <a:bodyPr vert="horz" lIns="91440" tIns="45720" rIns="91440" bIns="45720" rtlCol="0" anchor="ctr">
            <a:noAutofit/>
          </a:bodyPr>
          <a:lstStyle/>
          <a:p>
            <a:r>
              <a:rPr lang="en-GB" sz="2200" b="1" dirty="0">
                <a:solidFill>
                  <a:schemeClr val="accent6">
                    <a:lumMod val="50000"/>
                  </a:schemeClr>
                </a:solidFill>
                <a:ea typeface="+mn-lt"/>
                <a:cs typeface="+mn-lt"/>
              </a:rPr>
              <a:t>Action Plan:</a:t>
            </a:r>
            <a:r>
              <a:rPr lang="en-GB" sz="2200" dirty="0">
                <a:solidFill>
                  <a:schemeClr val="accent6">
                    <a:lumMod val="50000"/>
                  </a:schemeClr>
                </a:solidFill>
                <a:ea typeface="+mn-lt"/>
                <a:cs typeface="+mn-lt"/>
              </a:rPr>
              <a:t> PG Advisory Task-and-Finish </a:t>
            </a:r>
            <a:r>
              <a:rPr lang="en-GB" sz="2200">
                <a:solidFill>
                  <a:schemeClr val="accent6">
                    <a:lumMod val="50000"/>
                  </a:schemeClr>
                </a:solidFill>
                <a:ea typeface="+mn-lt"/>
                <a:cs typeface="+mn-lt"/>
              </a:rPr>
              <a:t>Group</a:t>
            </a:r>
            <a:endParaRPr lang="en-GB" sz="2200">
              <a:solidFill>
                <a:schemeClr val="accent6">
                  <a:lumMod val="50000"/>
                </a:schemeClr>
              </a:solidFill>
              <a:latin typeface="Avenir Next LT Pro"/>
              <a:ea typeface="Arial"/>
              <a:cs typeface="Arial"/>
            </a:endParaRPr>
          </a:p>
          <a:p>
            <a:r>
              <a:rPr lang="en-GB" sz="2200" b="1" dirty="0">
                <a:solidFill>
                  <a:schemeClr val="accent6">
                    <a:lumMod val="50000"/>
                  </a:schemeClr>
                </a:solidFill>
                <a:cs typeface="Arial"/>
              </a:rPr>
              <a:t>Enhanced links:</a:t>
            </a:r>
            <a:r>
              <a:rPr lang="en-GB" sz="2200" dirty="0">
                <a:solidFill>
                  <a:schemeClr val="accent6">
                    <a:lumMod val="50000"/>
                  </a:schemeClr>
                </a:solidFill>
                <a:cs typeface="Arial"/>
              </a:rPr>
              <a:t> Departments, Colleges &amp; Student Support</a:t>
            </a:r>
          </a:p>
          <a:p>
            <a:r>
              <a:rPr lang="en-GB" sz="2200" b="1">
                <a:solidFill>
                  <a:schemeClr val="accent6">
                    <a:lumMod val="50000"/>
                  </a:schemeClr>
                </a:solidFill>
                <a:ea typeface="+mn-lt"/>
                <a:cs typeface="+mn-lt"/>
              </a:rPr>
              <a:t>Prevention:</a:t>
            </a:r>
            <a:r>
              <a:rPr lang="en-GB" sz="2200">
                <a:solidFill>
                  <a:schemeClr val="accent6">
                    <a:lumMod val="50000"/>
                  </a:schemeClr>
                </a:solidFill>
                <a:ea typeface="+mn-lt"/>
                <a:cs typeface="+mn-lt"/>
              </a:rPr>
              <a:t> Communications, Training and PGs, Staff Advice Line</a:t>
            </a:r>
            <a:endParaRPr lang="en-GB" sz="2200">
              <a:solidFill>
                <a:schemeClr val="accent6">
                  <a:lumMod val="50000"/>
                </a:schemeClr>
              </a:solidFill>
              <a:ea typeface="+mn-lt"/>
              <a:cs typeface="Arial"/>
            </a:endParaRPr>
          </a:p>
          <a:p>
            <a:r>
              <a:rPr lang="en-GB" sz="2200" b="1">
                <a:solidFill>
                  <a:schemeClr val="accent6">
                    <a:lumMod val="50000"/>
                  </a:schemeClr>
                </a:solidFill>
                <a:ea typeface="+mn-lt"/>
                <a:cs typeface="+mn-lt"/>
              </a:rPr>
              <a:t>Dual access points for support:</a:t>
            </a:r>
            <a:r>
              <a:rPr lang="en-GB" sz="2200">
                <a:solidFill>
                  <a:schemeClr val="accent6">
                    <a:lumMod val="50000"/>
                  </a:schemeClr>
                </a:solidFill>
                <a:ea typeface="+mn-lt"/>
                <a:cs typeface="+mn-lt"/>
              </a:rPr>
              <a:t> Postgraduate Wellbeing Service</a:t>
            </a:r>
            <a:endParaRPr lang="en-GB" sz="2200" dirty="0">
              <a:solidFill>
                <a:schemeClr val="accent6">
                  <a:lumMod val="50000"/>
                </a:schemeClr>
              </a:solidFill>
              <a:ea typeface="+mn-lt"/>
              <a:cs typeface="+mn-lt"/>
            </a:endParaRPr>
          </a:p>
        </p:txBody>
      </p:sp>
    </p:spTree>
    <p:extLst>
      <p:ext uri="{BB962C8B-B14F-4D97-AF65-F5344CB8AC3E}">
        <p14:creationId xmlns:p14="http://schemas.microsoft.com/office/powerpoint/2010/main" val="416659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7771E-113E-B239-5FF2-2438219D126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B8D21A-F914-BD76-31DB-8EC2DE898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8014CD49-CABC-9588-7265-EB3A0E091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EED64F42-A3DA-9FEA-D4F4-18B2A4304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DE8CEF3C-E685-2059-1EAB-16B8511DC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DF73BEEA-7E6C-2B82-F735-BB0928CEF818}"/>
              </a:ext>
            </a:extLst>
          </p:cNvPr>
          <p:cNvSpPr>
            <a:spLocks noGrp="1"/>
          </p:cNvSpPr>
          <p:nvPr>
            <p:ph type="title"/>
          </p:nvPr>
        </p:nvSpPr>
        <p:spPr>
          <a:xfrm>
            <a:off x="381001" y="559813"/>
            <a:ext cx="3865879" cy="5577934"/>
          </a:xfrm>
        </p:spPr>
        <p:txBody>
          <a:bodyPr>
            <a:normAutofit/>
          </a:bodyPr>
          <a:lstStyle/>
          <a:p>
            <a:r>
              <a:rPr lang="en-GB" sz="2800" dirty="0">
                <a:ea typeface="+mj-lt"/>
                <a:cs typeface="+mj-lt"/>
              </a:rPr>
              <a:t>University Student Wellbeing Service</a:t>
            </a:r>
            <a:r>
              <a:rPr lang="en-GB" sz="2800" dirty="0"/>
              <a:t>:</a:t>
            </a:r>
            <a:r>
              <a:rPr lang="en-GB" sz="2800" b="0" dirty="0"/>
              <a:t> </a:t>
            </a:r>
            <a:br>
              <a:rPr lang="en-GB" sz="2800" b="0" dirty="0"/>
            </a:br>
            <a:r>
              <a:rPr lang="en-GB" sz="2800" b="0" dirty="0"/>
              <a:t>Services for Staff</a:t>
            </a:r>
          </a:p>
        </p:txBody>
      </p:sp>
      <p:graphicFrame>
        <p:nvGraphicFramePr>
          <p:cNvPr id="5" name="Content Placeholder 2">
            <a:extLst>
              <a:ext uri="{FF2B5EF4-FFF2-40B4-BE49-F238E27FC236}">
                <a16:creationId xmlns:a16="http://schemas.microsoft.com/office/drawing/2014/main" id="{EB5695DA-02FB-FF3E-188D-4009A2C8BC76}"/>
              </a:ext>
            </a:extLst>
          </p:cNvPr>
          <p:cNvGraphicFramePr>
            <a:graphicFrameLocks noGrp="1"/>
          </p:cNvGraphicFramePr>
          <p:nvPr>
            <p:ph idx="1"/>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5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9C9AF7-7CB5-469B-BEC8-FBD763EB5D3D}"/>
              </a:ext>
            </a:extLst>
          </p:cNvPr>
          <p:cNvSpPr/>
          <p:nvPr/>
        </p:nvSpPr>
        <p:spPr>
          <a:xfrm>
            <a:off x="0" y="1486369"/>
            <a:ext cx="12192000" cy="3742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C11CFC-3D55-4F8B-AA20-78AB2C88C6B1}"/>
              </a:ext>
            </a:extLst>
          </p:cNvPr>
          <p:cNvSpPr>
            <a:spLocks noGrp="1"/>
          </p:cNvSpPr>
          <p:nvPr>
            <p:ph type="ctrTitle"/>
          </p:nvPr>
        </p:nvSpPr>
        <p:spPr>
          <a:xfrm>
            <a:off x="0" y="2412534"/>
            <a:ext cx="12273023" cy="1271111"/>
          </a:xfrm>
        </p:spPr>
        <p:txBody>
          <a:bodyPr>
            <a:noAutofit/>
          </a:bodyPr>
          <a:lstStyle/>
          <a:p>
            <a:pPr>
              <a:lnSpc>
                <a:spcPts val="4320"/>
              </a:lnSpc>
              <a:spcAft>
                <a:spcPts val="300"/>
              </a:spcAft>
            </a:pPr>
            <a:r>
              <a:rPr lang="en-GB" sz="3200">
                <a:latin typeface="Century Gothic" panose="020B0502020202020204" pitchFamily="34" charset="0"/>
              </a:rPr>
              <a:t>Understanding and Improving the Wellbeing </a:t>
            </a:r>
            <a:br>
              <a:rPr lang="en-GB" sz="3200">
                <a:latin typeface="Century Gothic" panose="020B0502020202020204" pitchFamily="34" charset="0"/>
              </a:rPr>
            </a:br>
            <a:r>
              <a:rPr lang="en-GB" sz="3200">
                <a:latin typeface="Century Gothic" panose="020B0502020202020204" pitchFamily="34" charset="0"/>
              </a:rPr>
              <a:t>of Postgraduate Taught Students: A Longitudinal Study</a:t>
            </a:r>
          </a:p>
        </p:txBody>
      </p:sp>
      <p:pic>
        <p:nvPicPr>
          <p:cNvPr id="4" name="Picture 2" descr="University of St Andrews - Scotland's first university, founded 1413">
            <a:extLst>
              <a:ext uri="{FF2B5EF4-FFF2-40B4-BE49-F238E27FC236}">
                <a16:creationId xmlns:a16="http://schemas.microsoft.com/office/drawing/2014/main" id="{EAA63C9E-30F3-98D4-EEF0-B7AD385C726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33972" y="1341985"/>
            <a:ext cx="2895468" cy="1271111"/>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9F844466-D8FE-223A-5C7F-16F8218B180F}"/>
              </a:ext>
            </a:extLst>
          </p:cNvPr>
          <p:cNvSpPr txBox="1">
            <a:spLocks/>
          </p:cNvSpPr>
          <p:nvPr/>
        </p:nvSpPr>
        <p:spPr>
          <a:xfrm>
            <a:off x="284635" y="4168642"/>
            <a:ext cx="5516095" cy="955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Paula Miles &amp; Francesca Fotheringham</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School of Psychology &amp; Neuroscience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D84E554B-89E4-AE2F-5B97-D138A46A24FF}"/>
              </a:ext>
            </a:extLst>
          </p:cNvPr>
          <p:cNvSpPr txBox="1">
            <a:spLocks/>
          </p:cNvSpPr>
          <p:nvPr/>
        </p:nvSpPr>
        <p:spPr>
          <a:xfrm>
            <a:off x="6600820" y="4146425"/>
            <a:ext cx="5280939" cy="955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Veronica O’Carroll &amp; Francesca Marshall</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School of Medicine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403460"/>
      </p:ext>
    </p:extLst>
  </p:cSld>
  <p:clrMapOvr>
    <a:masterClrMapping/>
  </p:clrMapOvr>
</p:sld>
</file>

<file path=ppt/theme/theme1.xml><?xml version="1.0" encoding="utf-8"?>
<a:theme xmlns:a="http://schemas.openxmlformats.org/drawingml/2006/main" name="CCTL Slides Theme">
  <a:themeElements>
    <a:clrScheme name="CCTL Standard Colours">
      <a:dk1>
        <a:sysClr val="windowText" lastClr="000000"/>
      </a:dk1>
      <a:lt1>
        <a:sysClr val="window" lastClr="FFFFFF"/>
      </a:lt1>
      <a:dk2>
        <a:srgbClr val="323232"/>
      </a:dk2>
      <a:lt2>
        <a:srgbClr val="E3DED1"/>
      </a:lt2>
      <a:accent1>
        <a:srgbClr val="003C71"/>
      </a:accent1>
      <a:accent2>
        <a:srgbClr val="BE4D00"/>
      </a:accent2>
      <a:accent3>
        <a:srgbClr val="3F2A56"/>
      </a:accent3>
      <a:accent4>
        <a:srgbClr val="115E67"/>
      </a:accent4>
      <a:accent5>
        <a:srgbClr val="A81538"/>
      </a:accent5>
      <a:accent6>
        <a:srgbClr val="4E5B31"/>
      </a:accent6>
      <a:hlink>
        <a:srgbClr val="0072CE"/>
      </a:hlink>
      <a:folHlink>
        <a:srgbClr val="93328E"/>
      </a:folHlink>
    </a:clrScheme>
    <a:fontScheme name="CCTL Slide Fonts">
      <a:majorFont>
        <a:latin typeface="Sabon"/>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TL Slides Theme" id="{900FF388-D92F-4555-A483-FBD64F63F384}" vid="{9FD9FC03-CD62-4009-840A-436B1C049D7E}"/>
    </a:ext>
  </a:extLst>
</a:theme>
</file>

<file path=ppt/theme/theme2.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4db95d-295c-47a3-aa90-4a99ea15312e" xsi:nil="true"/>
    <lcf76f155ced4ddcb4097134ff3c332f xmlns="d9bf6276-5224-4538-aa70-e59fb8bd1d4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CFBA0B55129D49BC1916AEFB265A0B" ma:contentTypeVersion="18" ma:contentTypeDescription="Create a new document." ma:contentTypeScope="" ma:versionID="d34ec6358f5bb899d1ea1f0df292f54d">
  <xsd:schema xmlns:xsd="http://www.w3.org/2001/XMLSchema" xmlns:xs="http://www.w3.org/2001/XMLSchema" xmlns:p="http://schemas.microsoft.com/office/2006/metadata/properties" xmlns:ns2="d9bf6276-5224-4538-aa70-e59fb8bd1d46" xmlns:ns3="b34db95d-295c-47a3-aa90-4a99ea15312e" targetNamespace="http://schemas.microsoft.com/office/2006/metadata/properties" ma:root="true" ma:fieldsID="4f4724a5748470256de2fe8bd2e06ae8" ns2:_="" ns3:_="">
    <xsd:import namespace="d9bf6276-5224-4538-aa70-e59fb8bd1d46"/>
    <xsd:import namespace="b34db95d-295c-47a3-aa90-4a99ea1531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f6276-5224-4538-aa70-e59fb8bd1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db95d-295c-47a3-aa90-4a99ea1531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f4b011-ff0e-47d8-a800-6b4b49e9c22c}" ma:internalName="TaxCatchAll" ma:showField="CatchAllData" ma:web="b34db95d-295c-47a3-aa90-4a99ea1531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BF4705-2C7F-40B8-9EC2-13C8118CE4DE}">
  <ds:schemaRefs>
    <ds:schemaRef ds:uri="http://schemas.microsoft.com/sharepoint/v3/contenttype/forms"/>
  </ds:schemaRefs>
</ds:datastoreItem>
</file>

<file path=customXml/itemProps2.xml><?xml version="1.0" encoding="utf-8"?>
<ds:datastoreItem xmlns:ds="http://schemas.openxmlformats.org/officeDocument/2006/customXml" ds:itemID="{7BB4CDE3-3C36-4E4B-8A89-0FD65B1818FE}">
  <ds:schemaRefs>
    <ds:schemaRef ds:uri="http://schemas.openxmlformats.org/package/2006/metadata/core-properties"/>
    <ds:schemaRef ds:uri="http://purl.org/dc/dcmitype/"/>
    <ds:schemaRef ds:uri="http://purl.org/dc/elements/1.1/"/>
    <ds:schemaRef ds:uri="b34db95d-295c-47a3-aa90-4a99ea15312e"/>
    <ds:schemaRef ds:uri="http://purl.org/dc/terms/"/>
    <ds:schemaRef ds:uri="http://www.w3.org/XML/1998/namespace"/>
    <ds:schemaRef ds:uri="http://schemas.microsoft.com/office/2006/documentManagement/types"/>
    <ds:schemaRef ds:uri="http://schemas.microsoft.com/office/infopath/2007/PartnerControls"/>
    <ds:schemaRef ds:uri="d9bf6276-5224-4538-aa70-e59fb8bd1d46"/>
    <ds:schemaRef ds:uri="http://schemas.microsoft.com/office/2006/metadata/properties"/>
  </ds:schemaRefs>
</ds:datastoreItem>
</file>

<file path=customXml/itemProps3.xml><?xml version="1.0" encoding="utf-8"?>
<ds:datastoreItem xmlns:ds="http://schemas.openxmlformats.org/officeDocument/2006/customXml" ds:itemID="{B9A480EE-FFB6-40E9-B8D7-AC09A01CE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f6276-5224-4538-aa70-e59fb8bd1d46"/>
    <ds:schemaRef ds:uri="b34db95d-295c-47a3-aa90-4a99ea153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CCTL Slides Theme</Template>
  <TotalTime>317</TotalTime>
  <Words>2528</Words>
  <Application>Microsoft Office PowerPoint</Application>
  <PresentationFormat>Widescreen</PresentationFormat>
  <Paragraphs>336</Paragraphs>
  <Slides>42</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42</vt:i4>
      </vt:variant>
    </vt:vector>
  </HeadingPairs>
  <TitlesOfParts>
    <vt:vector size="56" baseType="lpstr">
      <vt:lpstr>AvenirNext LT Pro Medium</vt:lpstr>
      <vt:lpstr>Aptos</vt:lpstr>
      <vt:lpstr>Arial</vt:lpstr>
      <vt:lpstr>Arial Nova</vt:lpstr>
      <vt:lpstr>Avenir Next LT Pro</vt:lpstr>
      <vt:lpstr>Calibri</vt:lpstr>
      <vt:lpstr>Calibri Light</vt:lpstr>
      <vt:lpstr>Century Gothic</vt:lpstr>
      <vt:lpstr>Goudy Old Style</vt:lpstr>
      <vt:lpstr>Sabon</vt:lpstr>
      <vt:lpstr>CCTL Slides Theme</vt:lpstr>
      <vt:lpstr>BlockprintVTI</vt:lpstr>
      <vt:lpstr>Office Theme</vt:lpstr>
      <vt:lpstr>MarrakeshVTI</vt:lpstr>
      <vt:lpstr>Annual Meeting for Directors of Postgraduate Education &amp; Postgraduate Tutors</vt:lpstr>
      <vt:lpstr>Keynote Dr Paula Miles and Dr Adam Welstead</vt:lpstr>
      <vt:lpstr>  Taught and Research Postgraduate Mental Health and Wellbeing:  From Research to Best Practice   </vt:lpstr>
      <vt:lpstr>Overview</vt:lpstr>
      <vt:lpstr>National and Sectoral Contexts</vt:lpstr>
      <vt:lpstr>Progress on the Strategic Review's Recommendations </vt:lpstr>
      <vt:lpstr>Postgraduate-focused Developments</vt:lpstr>
      <vt:lpstr>University Student Wellbeing Service:  Services for Staff</vt:lpstr>
      <vt:lpstr>Understanding and Improving the Wellbeing  of Postgraduate Taught Students: A Longitudinal Study</vt:lpstr>
      <vt:lpstr>PowerPoint Presentation</vt:lpstr>
      <vt:lpstr>PowerPoint Presentation</vt:lpstr>
      <vt:lpstr>PowerPoint Presentation</vt:lpstr>
      <vt:lpstr>PowerPoint Presentation</vt:lpstr>
      <vt:lpstr>PowerPoint Presentation</vt:lpstr>
      <vt:lpstr>PowerPoint Presentation</vt:lpstr>
      <vt:lpstr>Quantitative Results: PGT Wellbeing CORE-GP Longitudinal Data</vt:lpstr>
      <vt:lpstr>Quantitative Results: PGT Wellbeing CORE-GP Longitudinal Data</vt:lpstr>
      <vt:lpstr>Quantitative Results: PGT Wellbeing CORE-GP Longitudinal Data</vt:lpstr>
      <vt:lpstr>Quantitative Results: PGT Wellbeing CORE-GP Longitudinal Data</vt:lpstr>
      <vt:lpstr>Quantitative Results: PGT Wellbeing CORE-GP Longitudinal Data</vt:lpstr>
      <vt:lpstr>Quantitative Results: PGT Wellbeing CORE-GP Longitudinal Data</vt:lpstr>
      <vt:lpstr>PowerPoint Presentation</vt:lpstr>
      <vt:lpstr>PowerPoint Presentation</vt:lpstr>
      <vt:lpstr>PowerPoint Presentation</vt:lpstr>
      <vt:lpstr>PowerPoint Presentation</vt:lpstr>
      <vt:lpstr>   </vt:lpstr>
      <vt:lpstr>Research &amp; Recommendations: PGR Wellbeing   </vt:lpstr>
      <vt:lpstr>Factors influencing PGR Wellbeing </vt:lpstr>
      <vt:lpstr>Factors influencing PGR Wellbeing (2/2)</vt:lpstr>
      <vt:lpstr>Factors influencing Postgraduate mental health (22/23)</vt:lpstr>
      <vt:lpstr>PGR Wellbeing Interventions in HE: Key Themes (Watson and Turnpenny, 2022) </vt:lpstr>
      <vt:lpstr>The Supervisor-supervisee Relationship</vt:lpstr>
      <vt:lpstr>Community</vt:lpstr>
      <vt:lpstr>Psychological and Emotional Resources</vt:lpstr>
      <vt:lpstr>Personal and Professional Skills (Watson &amp; Turnpenny, 2022)</vt:lpstr>
      <vt:lpstr>Barriers to PGR Wellbeing Interventions</vt:lpstr>
      <vt:lpstr>Closing Summary</vt:lpstr>
      <vt:lpstr>  Contacts:   Paula: pjm11@st-andrews.ac.uk  Adam: aw641@cam.ac.uk     </vt:lpstr>
      <vt:lpstr>Panel: Postgraduate student wellbeing</vt:lpstr>
      <vt:lpstr>Small-group discussions: Postgraduate student wellbeing</vt:lpstr>
      <vt:lpstr>Concluding remarks</vt:lpstr>
      <vt:lpstr>Thank you for coming today</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Presentations</dc:title>
  <dc:creator>Ruth Laing</dc:creator>
  <cp:lastModifiedBy>Ruth Laing</cp:lastModifiedBy>
  <cp:revision>12</cp:revision>
  <dcterms:created xsi:type="dcterms:W3CDTF">2022-10-27T10:21:30Z</dcterms:created>
  <dcterms:modified xsi:type="dcterms:W3CDTF">2024-01-25T16:07:56Z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0x01010028CFBA0B55129D49BC1916AEFB265A0B</vt:lpwstr>
  </property>
  <property fmtid="{D5CDD505-2E9C-101B-9397-08002B2CF9AE}" pid="3" name="MediaServiceImageTags">
    <vt:lpwstr/>
  </property>
</Properties>
</file>