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1" r:id="rId7"/>
    <p:sldId id="25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0"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sorterViewPr>
    <p:cViewPr>
      <p:scale>
        <a:sx n="153" d="100"/>
        <a:sy n="153"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dtalm\AppData\Local\Microsoft\Windows\INetCache\Content.Outlook\65NPPB5B\Psychology%20mid-Michaelmas%202020%20survey%20(students)%20-%20research%20study%20dat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rfs.uis.private.cam.ac.uk\rfs-dt492-talmilab-fs\2019_cambridge\curriculum%20development\survey\Copy%20of%20Psychology%20mid-Michaelmas%202020%20survey%20(students)%20-%20research%20study%20data.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manualLayout>
          <c:layoutTarget val="inner"/>
          <c:xMode val="edge"/>
          <c:yMode val="edge"/>
          <c:x val="0.20155876838690229"/>
          <c:y val="0.17948723988398946"/>
          <c:w val="0.71636055860933512"/>
          <c:h val="0.66225676770198783"/>
        </c:manualLayout>
      </c:layout>
      <c:barChart>
        <c:barDir val="col"/>
        <c:grouping val="clustered"/>
        <c:varyColors val="0"/>
        <c:ser>
          <c:idx val="0"/>
          <c:order val="0"/>
          <c:tx>
            <c:v>pre-recorded</c:v>
          </c:tx>
          <c:spPr>
            <a:solidFill>
              <a:schemeClr val="dk1">
                <a:tint val="88000"/>
              </a:schemeClr>
            </a:solidFill>
            <a:ln>
              <a:noFill/>
            </a:ln>
            <a:effectLst/>
          </c:spPr>
          <c:invertIfNegative val="0"/>
          <c:cat>
            <c:strRef>
              <c:f>'pre-recorded vs online'!$P$118:$P$125</c:f>
              <c:strCache>
                <c:ptCount val="8"/>
                <c:pt idx="0">
                  <c:v>Effortful</c:v>
                </c:pt>
                <c:pt idx="1">
                  <c:v>Tiring</c:v>
                </c:pt>
                <c:pt idx="2">
                  <c:v>Boring</c:v>
                </c:pt>
                <c:pt idx="3">
                  <c:v>Lonely</c:v>
                </c:pt>
                <c:pt idx="4">
                  <c:v>Stressful</c:v>
                </c:pt>
                <c:pt idx="5">
                  <c:v>Easy to learn</c:v>
                </c:pt>
                <c:pt idx="6">
                  <c:v>Engaging</c:v>
                </c:pt>
                <c:pt idx="7">
                  <c:v>Useful</c:v>
                </c:pt>
              </c:strCache>
            </c:strRef>
          </c:cat>
          <c:val>
            <c:numRef>
              <c:f>'pre-recorded vs online'!$Q$118:$Q$125</c:f>
              <c:numCache>
                <c:formatCode>General</c:formatCode>
                <c:ptCount val="8"/>
                <c:pt idx="0">
                  <c:v>3.1351351351351351</c:v>
                </c:pt>
                <c:pt idx="1">
                  <c:v>3.2027027027027026</c:v>
                </c:pt>
                <c:pt idx="2">
                  <c:v>2.2972972972972974</c:v>
                </c:pt>
                <c:pt idx="3">
                  <c:v>3.2297297297297298</c:v>
                </c:pt>
                <c:pt idx="4">
                  <c:v>2.2837837837837838</c:v>
                </c:pt>
                <c:pt idx="5">
                  <c:v>3.1621621621621623</c:v>
                </c:pt>
                <c:pt idx="6">
                  <c:v>2.810810810810811</c:v>
                </c:pt>
                <c:pt idx="7">
                  <c:v>3.810810810810811</c:v>
                </c:pt>
              </c:numCache>
            </c:numRef>
          </c:val>
          <c:extLst>
            <c:ext xmlns:c16="http://schemas.microsoft.com/office/drawing/2014/chart" uri="{C3380CC4-5D6E-409C-BE32-E72D297353CC}">
              <c16:uniqueId val="{00000000-EB4A-4714-A9E1-91A71C3CA5AA}"/>
            </c:ext>
          </c:extLst>
        </c:ser>
        <c:ser>
          <c:idx val="1"/>
          <c:order val="1"/>
          <c:tx>
            <c:v>live</c:v>
          </c:tx>
          <c:spPr>
            <a:solidFill>
              <a:schemeClr val="dk1">
                <a:tint val="55000"/>
              </a:schemeClr>
            </a:solidFill>
            <a:ln>
              <a:noFill/>
            </a:ln>
            <a:effectLst/>
          </c:spPr>
          <c:invertIfNegative val="0"/>
          <c:val>
            <c:numRef>
              <c:f>'pre-recorded vs online'!$Q$129:$Q$136</c:f>
              <c:numCache>
                <c:formatCode>General</c:formatCode>
                <c:ptCount val="8"/>
                <c:pt idx="0">
                  <c:v>3.2972972972972974</c:v>
                </c:pt>
                <c:pt idx="1">
                  <c:v>2.9459459459459461</c:v>
                </c:pt>
                <c:pt idx="2">
                  <c:v>2.0675675675675675</c:v>
                </c:pt>
                <c:pt idx="3">
                  <c:v>2.3918918918918921</c:v>
                </c:pt>
                <c:pt idx="4">
                  <c:v>2.7162162162162162</c:v>
                </c:pt>
                <c:pt idx="5">
                  <c:v>2.7432432432432434</c:v>
                </c:pt>
                <c:pt idx="6">
                  <c:v>3.4594594594594597</c:v>
                </c:pt>
                <c:pt idx="7">
                  <c:v>3.2432432432432434</c:v>
                </c:pt>
              </c:numCache>
            </c:numRef>
          </c:val>
          <c:extLst>
            <c:ext xmlns:c16="http://schemas.microsoft.com/office/drawing/2014/chart" uri="{C3380CC4-5D6E-409C-BE32-E72D297353CC}">
              <c16:uniqueId val="{00000001-EB4A-4714-A9E1-91A71C3CA5AA}"/>
            </c:ext>
          </c:extLst>
        </c:ser>
        <c:dLbls>
          <c:showLegendKey val="0"/>
          <c:showVal val="0"/>
          <c:showCatName val="0"/>
          <c:showSerName val="0"/>
          <c:showPercent val="0"/>
          <c:showBubbleSize val="0"/>
        </c:dLbls>
        <c:gapWidth val="219"/>
        <c:overlap val="-27"/>
        <c:axId val="2050660096"/>
        <c:axId val="307974016"/>
      </c:barChart>
      <c:catAx>
        <c:axId val="20506600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07974016"/>
        <c:crosses val="autoZero"/>
        <c:auto val="1"/>
        <c:lblAlgn val="ctr"/>
        <c:lblOffset val="100"/>
        <c:noMultiLvlLbl val="0"/>
      </c:catAx>
      <c:valAx>
        <c:axId val="3079740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dirty="0"/>
                  <a:t>Average Satisfaction</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2050660096"/>
        <c:crosses val="autoZero"/>
        <c:crossBetween val="between"/>
        <c:majorUnit val="1"/>
      </c:valAx>
      <c:spPr>
        <a:noFill/>
        <a:ln>
          <a:noFill/>
        </a:ln>
        <a:effectLst/>
      </c:spPr>
    </c:plotArea>
    <c:legend>
      <c:legendPos val="r"/>
      <c:layout>
        <c:manualLayout>
          <c:xMode val="edge"/>
          <c:yMode val="edge"/>
          <c:x val="0.17551235844242297"/>
          <c:y val="1.7627369818752861E-2"/>
          <c:w val="0.64315438887595866"/>
          <c:h val="0.14423182725345829"/>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col"/>
        <c:grouping val="clustered"/>
        <c:varyColors val="0"/>
        <c:ser>
          <c:idx val="0"/>
          <c:order val="0"/>
          <c:tx>
            <c:strRef>
              <c:f>Sheet0!$R$177</c:f>
              <c:strCache>
                <c:ptCount val="1"/>
                <c:pt idx="0">
                  <c:v>% extreme or very strong effect on ability to socialise with peers</c:v>
                </c:pt>
              </c:strCache>
            </c:strRef>
          </c:tx>
          <c:spPr>
            <a:solidFill>
              <a:schemeClr val="accent3"/>
            </a:solidFill>
            <a:ln>
              <a:noFill/>
            </a:ln>
            <a:effectLst/>
          </c:spPr>
          <c:invertIfNegative val="0"/>
          <c:cat>
            <c:strRef>
              <c:f>Sheet0!$S$176:$U$176</c:f>
              <c:strCache>
                <c:ptCount val="3"/>
                <c:pt idx="0">
                  <c:v>part IA</c:v>
                </c:pt>
                <c:pt idx="1">
                  <c:v>part IB</c:v>
                </c:pt>
                <c:pt idx="2">
                  <c:v>part II</c:v>
                </c:pt>
              </c:strCache>
            </c:strRef>
          </c:cat>
          <c:val>
            <c:numRef>
              <c:f>Sheet0!$S$177:$U$177</c:f>
              <c:numCache>
                <c:formatCode>General</c:formatCode>
                <c:ptCount val="3"/>
                <c:pt idx="0">
                  <c:v>92.452830188679243</c:v>
                </c:pt>
                <c:pt idx="1">
                  <c:v>83.333333333333329</c:v>
                </c:pt>
                <c:pt idx="2">
                  <c:v>75</c:v>
                </c:pt>
              </c:numCache>
            </c:numRef>
          </c:val>
          <c:extLst>
            <c:ext xmlns:c16="http://schemas.microsoft.com/office/drawing/2014/chart" uri="{C3380CC4-5D6E-409C-BE32-E72D297353CC}">
              <c16:uniqueId val="{00000000-AA8C-449B-B3DF-5C491FD9ED82}"/>
            </c:ext>
          </c:extLst>
        </c:ser>
        <c:dLbls>
          <c:showLegendKey val="0"/>
          <c:showVal val="0"/>
          <c:showCatName val="0"/>
          <c:showSerName val="0"/>
          <c:showPercent val="0"/>
          <c:showBubbleSize val="0"/>
        </c:dLbls>
        <c:gapWidth val="219"/>
        <c:overlap val="-27"/>
        <c:axId val="911925327"/>
        <c:axId val="898640271"/>
      </c:barChart>
      <c:catAx>
        <c:axId val="9119253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898640271"/>
        <c:crosses val="autoZero"/>
        <c:auto val="1"/>
        <c:lblAlgn val="ctr"/>
        <c:lblOffset val="100"/>
        <c:noMultiLvlLbl val="0"/>
      </c:catAx>
      <c:valAx>
        <c:axId val="898640271"/>
        <c:scaling>
          <c:orientation val="minMax"/>
        </c:scaling>
        <c:delete val="0"/>
        <c:axPos val="l"/>
        <c:title>
          <c:tx>
            <c:rich>
              <a:bodyPr rot="-5400000" spcFirstLastPara="1" vertOverflow="ellipsis" vert="horz" wrap="square" anchor="ctr" anchorCtr="1"/>
              <a:lstStyle/>
              <a:p>
                <a:pPr>
                  <a:defRPr sz="2000" b="0" i="0" u="none" strike="noStrike" kern="1200" baseline="0">
                    <a:solidFill>
                      <a:schemeClr val="bg1"/>
                    </a:solidFill>
                    <a:latin typeface="+mn-lt"/>
                    <a:ea typeface="+mn-ea"/>
                    <a:cs typeface="+mn-cs"/>
                  </a:defRPr>
                </a:pPr>
                <a:r>
                  <a:rPr lang="en-US" sz="1800" b="0" i="0" baseline="0" err="1">
                    <a:effectLst/>
                  </a:rPr>
                  <a:t>Covid</a:t>
                </a:r>
                <a:r>
                  <a:rPr lang="en-US" sz="1800" b="0" i="0" baseline="0">
                    <a:effectLst/>
                  </a:rPr>
                  <a:t> impact on ability to </a:t>
                </a:r>
                <a:r>
                  <a:rPr lang="en-US" sz="1800" b="0" i="0" baseline="0" err="1">
                    <a:effectLst/>
                  </a:rPr>
                  <a:t>socialise</a:t>
                </a:r>
                <a:r>
                  <a:rPr lang="en-US" sz="1800" b="0" i="0" baseline="0">
                    <a:effectLst/>
                  </a:rPr>
                  <a:t> with peers</a:t>
                </a:r>
                <a:endParaRPr lang="en-GB">
                  <a:effectLst/>
                </a:endParaRP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91192532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1"/>
    </a:solidFill>
    <a:ln>
      <a:noFill/>
    </a:ln>
    <a:effectLst/>
  </c:spPr>
  <c:txPr>
    <a:bodyPr/>
    <a:lstStyle/>
    <a:p>
      <a:pPr>
        <a:defRPr sz="2000">
          <a:solidFill>
            <a:schemeClr val="bg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acrossLinear" id="1">
  <a:schemeClr val="dk1">
    <a:tint val="88000"/>
  </a:schemeClr>
  <a:schemeClr val="dk1">
    <a:tint val="55000"/>
  </a:schemeClr>
  <a:schemeClr val="dk1">
    <a:tint val="78000"/>
  </a:schemeClr>
  <a:schemeClr val="dk1">
    <a:tint val="92000"/>
  </a:schemeClr>
  <a:schemeClr val="dk1">
    <a:tint val="70000"/>
  </a:schemeClr>
  <a:schemeClr val="dk1">
    <a:tint val="30000"/>
  </a:schemeClr>
</cs:colorStyle>
</file>

<file path=ppt/charts/colors2.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D275B-47E2-416A-8E16-8C749B04344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A331371-D7CD-41F5-940A-BC37F21A04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AD4CBC8-F358-4902-8DAA-E3DBFA69BBC9}"/>
              </a:ext>
            </a:extLst>
          </p:cNvPr>
          <p:cNvSpPr>
            <a:spLocks noGrp="1"/>
          </p:cNvSpPr>
          <p:nvPr>
            <p:ph type="dt" sz="half" idx="10"/>
          </p:nvPr>
        </p:nvSpPr>
        <p:spPr/>
        <p:txBody>
          <a:bodyPr/>
          <a:lstStyle/>
          <a:p>
            <a:fld id="{95F95D8B-6A4D-4A77-9F26-E9247E21DDE0}" type="datetimeFigureOut">
              <a:rPr lang="en-GB" smtClean="0"/>
              <a:t>25/11/2020</a:t>
            </a:fld>
            <a:endParaRPr lang="en-GB"/>
          </a:p>
        </p:txBody>
      </p:sp>
      <p:sp>
        <p:nvSpPr>
          <p:cNvPr id="5" name="Footer Placeholder 4">
            <a:extLst>
              <a:ext uri="{FF2B5EF4-FFF2-40B4-BE49-F238E27FC236}">
                <a16:creationId xmlns:a16="http://schemas.microsoft.com/office/drawing/2014/main" id="{F5476475-194D-458C-BACA-B6E6C4B31B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E462F7-E03D-4511-8C09-2559C8789069}"/>
              </a:ext>
            </a:extLst>
          </p:cNvPr>
          <p:cNvSpPr>
            <a:spLocks noGrp="1"/>
          </p:cNvSpPr>
          <p:nvPr>
            <p:ph type="sldNum" sz="quarter" idx="12"/>
          </p:nvPr>
        </p:nvSpPr>
        <p:spPr/>
        <p:txBody>
          <a:bodyPr/>
          <a:lstStyle/>
          <a:p>
            <a:fld id="{A36BDAA2-0685-4A8D-899C-7BD3C321B3AF}" type="slidenum">
              <a:rPr lang="en-GB" smtClean="0"/>
              <a:t>‹#›</a:t>
            </a:fld>
            <a:endParaRPr lang="en-GB"/>
          </a:p>
        </p:txBody>
      </p:sp>
    </p:spTree>
    <p:extLst>
      <p:ext uri="{BB962C8B-B14F-4D97-AF65-F5344CB8AC3E}">
        <p14:creationId xmlns:p14="http://schemas.microsoft.com/office/powerpoint/2010/main" val="2532259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CA56C-68F5-4922-9D75-0D87036225A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F43C587-A2F9-4D2B-94E1-2174168C3F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8429C7-D406-47A6-9B4A-D4D92E394BB3}"/>
              </a:ext>
            </a:extLst>
          </p:cNvPr>
          <p:cNvSpPr>
            <a:spLocks noGrp="1"/>
          </p:cNvSpPr>
          <p:nvPr>
            <p:ph type="dt" sz="half" idx="10"/>
          </p:nvPr>
        </p:nvSpPr>
        <p:spPr/>
        <p:txBody>
          <a:bodyPr/>
          <a:lstStyle/>
          <a:p>
            <a:fld id="{95F95D8B-6A4D-4A77-9F26-E9247E21DDE0}" type="datetimeFigureOut">
              <a:rPr lang="en-GB" smtClean="0"/>
              <a:t>25/11/2020</a:t>
            </a:fld>
            <a:endParaRPr lang="en-GB"/>
          </a:p>
        </p:txBody>
      </p:sp>
      <p:sp>
        <p:nvSpPr>
          <p:cNvPr id="5" name="Footer Placeholder 4">
            <a:extLst>
              <a:ext uri="{FF2B5EF4-FFF2-40B4-BE49-F238E27FC236}">
                <a16:creationId xmlns:a16="http://schemas.microsoft.com/office/drawing/2014/main" id="{D6E48B1C-7C89-41A1-A8AA-14B87B9A40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B477FD-ADD2-4E6E-BE57-D7E91C4EC3DE}"/>
              </a:ext>
            </a:extLst>
          </p:cNvPr>
          <p:cNvSpPr>
            <a:spLocks noGrp="1"/>
          </p:cNvSpPr>
          <p:nvPr>
            <p:ph type="sldNum" sz="quarter" idx="12"/>
          </p:nvPr>
        </p:nvSpPr>
        <p:spPr/>
        <p:txBody>
          <a:bodyPr/>
          <a:lstStyle/>
          <a:p>
            <a:fld id="{A36BDAA2-0685-4A8D-899C-7BD3C321B3AF}" type="slidenum">
              <a:rPr lang="en-GB" smtClean="0"/>
              <a:t>‹#›</a:t>
            </a:fld>
            <a:endParaRPr lang="en-GB"/>
          </a:p>
        </p:txBody>
      </p:sp>
    </p:spTree>
    <p:extLst>
      <p:ext uri="{BB962C8B-B14F-4D97-AF65-F5344CB8AC3E}">
        <p14:creationId xmlns:p14="http://schemas.microsoft.com/office/powerpoint/2010/main" val="626043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EC8978-55DC-4B82-AF13-ED52B35613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BD08988-6034-4085-8D0F-31F496BD29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0DC2BC-77D5-4B4C-96CB-4B58C3470CFD}"/>
              </a:ext>
            </a:extLst>
          </p:cNvPr>
          <p:cNvSpPr>
            <a:spLocks noGrp="1"/>
          </p:cNvSpPr>
          <p:nvPr>
            <p:ph type="dt" sz="half" idx="10"/>
          </p:nvPr>
        </p:nvSpPr>
        <p:spPr/>
        <p:txBody>
          <a:bodyPr/>
          <a:lstStyle/>
          <a:p>
            <a:fld id="{95F95D8B-6A4D-4A77-9F26-E9247E21DDE0}" type="datetimeFigureOut">
              <a:rPr lang="en-GB" smtClean="0"/>
              <a:t>25/11/2020</a:t>
            </a:fld>
            <a:endParaRPr lang="en-GB"/>
          </a:p>
        </p:txBody>
      </p:sp>
      <p:sp>
        <p:nvSpPr>
          <p:cNvPr id="5" name="Footer Placeholder 4">
            <a:extLst>
              <a:ext uri="{FF2B5EF4-FFF2-40B4-BE49-F238E27FC236}">
                <a16:creationId xmlns:a16="http://schemas.microsoft.com/office/drawing/2014/main" id="{B7839471-5E54-4348-9608-12D1F3A84C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5242B0-7F33-4E3B-8DCF-3AEECDE03744}"/>
              </a:ext>
            </a:extLst>
          </p:cNvPr>
          <p:cNvSpPr>
            <a:spLocks noGrp="1"/>
          </p:cNvSpPr>
          <p:nvPr>
            <p:ph type="sldNum" sz="quarter" idx="12"/>
          </p:nvPr>
        </p:nvSpPr>
        <p:spPr/>
        <p:txBody>
          <a:bodyPr/>
          <a:lstStyle/>
          <a:p>
            <a:fld id="{A36BDAA2-0685-4A8D-899C-7BD3C321B3AF}" type="slidenum">
              <a:rPr lang="en-GB" smtClean="0"/>
              <a:t>‹#›</a:t>
            </a:fld>
            <a:endParaRPr lang="en-GB"/>
          </a:p>
        </p:txBody>
      </p:sp>
    </p:spTree>
    <p:extLst>
      <p:ext uri="{BB962C8B-B14F-4D97-AF65-F5344CB8AC3E}">
        <p14:creationId xmlns:p14="http://schemas.microsoft.com/office/powerpoint/2010/main" val="3546464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8353D-F986-47AB-96D8-DA55C957586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9CE037-A18E-4DE2-B44F-06959FB7A9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EEF5E7-FE6B-458F-9085-24A73420CAE0}"/>
              </a:ext>
            </a:extLst>
          </p:cNvPr>
          <p:cNvSpPr>
            <a:spLocks noGrp="1"/>
          </p:cNvSpPr>
          <p:nvPr>
            <p:ph type="dt" sz="half" idx="10"/>
          </p:nvPr>
        </p:nvSpPr>
        <p:spPr/>
        <p:txBody>
          <a:bodyPr/>
          <a:lstStyle/>
          <a:p>
            <a:fld id="{95F95D8B-6A4D-4A77-9F26-E9247E21DDE0}" type="datetimeFigureOut">
              <a:rPr lang="en-GB" smtClean="0"/>
              <a:t>25/11/2020</a:t>
            </a:fld>
            <a:endParaRPr lang="en-GB"/>
          </a:p>
        </p:txBody>
      </p:sp>
      <p:sp>
        <p:nvSpPr>
          <p:cNvPr id="5" name="Footer Placeholder 4">
            <a:extLst>
              <a:ext uri="{FF2B5EF4-FFF2-40B4-BE49-F238E27FC236}">
                <a16:creationId xmlns:a16="http://schemas.microsoft.com/office/drawing/2014/main" id="{4DF35828-317B-4ADC-9F85-2BF9622053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041A87-CC1D-413D-B6A8-C01C10057DEE}"/>
              </a:ext>
            </a:extLst>
          </p:cNvPr>
          <p:cNvSpPr>
            <a:spLocks noGrp="1"/>
          </p:cNvSpPr>
          <p:nvPr>
            <p:ph type="sldNum" sz="quarter" idx="12"/>
          </p:nvPr>
        </p:nvSpPr>
        <p:spPr/>
        <p:txBody>
          <a:bodyPr/>
          <a:lstStyle/>
          <a:p>
            <a:fld id="{A36BDAA2-0685-4A8D-899C-7BD3C321B3AF}" type="slidenum">
              <a:rPr lang="en-GB" smtClean="0"/>
              <a:t>‹#›</a:t>
            </a:fld>
            <a:endParaRPr lang="en-GB"/>
          </a:p>
        </p:txBody>
      </p:sp>
    </p:spTree>
    <p:extLst>
      <p:ext uri="{BB962C8B-B14F-4D97-AF65-F5344CB8AC3E}">
        <p14:creationId xmlns:p14="http://schemas.microsoft.com/office/powerpoint/2010/main" val="2363964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448EB-8388-4BD1-A312-2209974167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C734DDB-6C3B-4CDE-A9D5-A5FBD5ECF7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1F3C18-4755-443B-A38A-C9CDA54254D4}"/>
              </a:ext>
            </a:extLst>
          </p:cNvPr>
          <p:cNvSpPr>
            <a:spLocks noGrp="1"/>
          </p:cNvSpPr>
          <p:nvPr>
            <p:ph type="dt" sz="half" idx="10"/>
          </p:nvPr>
        </p:nvSpPr>
        <p:spPr/>
        <p:txBody>
          <a:bodyPr/>
          <a:lstStyle/>
          <a:p>
            <a:fld id="{95F95D8B-6A4D-4A77-9F26-E9247E21DDE0}" type="datetimeFigureOut">
              <a:rPr lang="en-GB" smtClean="0"/>
              <a:t>25/11/2020</a:t>
            </a:fld>
            <a:endParaRPr lang="en-GB"/>
          </a:p>
        </p:txBody>
      </p:sp>
      <p:sp>
        <p:nvSpPr>
          <p:cNvPr id="5" name="Footer Placeholder 4">
            <a:extLst>
              <a:ext uri="{FF2B5EF4-FFF2-40B4-BE49-F238E27FC236}">
                <a16:creationId xmlns:a16="http://schemas.microsoft.com/office/drawing/2014/main" id="{D890E7F7-BF12-4597-A097-F71401413F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B03265-6C15-4FC6-A81E-F0946FF848D0}"/>
              </a:ext>
            </a:extLst>
          </p:cNvPr>
          <p:cNvSpPr>
            <a:spLocks noGrp="1"/>
          </p:cNvSpPr>
          <p:nvPr>
            <p:ph type="sldNum" sz="quarter" idx="12"/>
          </p:nvPr>
        </p:nvSpPr>
        <p:spPr/>
        <p:txBody>
          <a:bodyPr/>
          <a:lstStyle/>
          <a:p>
            <a:fld id="{A36BDAA2-0685-4A8D-899C-7BD3C321B3AF}" type="slidenum">
              <a:rPr lang="en-GB" smtClean="0"/>
              <a:t>‹#›</a:t>
            </a:fld>
            <a:endParaRPr lang="en-GB"/>
          </a:p>
        </p:txBody>
      </p:sp>
    </p:spTree>
    <p:extLst>
      <p:ext uri="{BB962C8B-B14F-4D97-AF65-F5344CB8AC3E}">
        <p14:creationId xmlns:p14="http://schemas.microsoft.com/office/powerpoint/2010/main" val="1507871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DA605-D857-4919-BD38-A5587F6EA8B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F5F0AF5-5E8F-4FF4-9A58-B2C70484C19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4D7EC40-B811-45E3-9D59-A60396DB5B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067B4BF-5EDC-4303-867C-30FE7D3DD607}"/>
              </a:ext>
            </a:extLst>
          </p:cNvPr>
          <p:cNvSpPr>
            <a:spLocks noGrp="1"/>
          </p:cNvSpPr>
          <p:nvPr>
            <p:ph type="dt" sz="half" idx="10"/>
          </p:nvPr>
        </p:nvSpPr>
        <p:spPr/>
        <p:txBody>
          <a:bodyPr/>
          <a:lstStyle/>
          <a:p>
            <a:fld id="{95F95D8B-6A4D-4A77-9F26-E9247E21DDE0}" type="datetimeFigureOut">
              <a:rPr lang="en-GB" smtClean="0"/>
              <a:t>25/11/2020</a:t>
            </a:fld>
            <a:endParaRPr lang="en-GB"/>
          </a:p>
        </p:txBody>
      </p:sp>
      <p:sp>
        <p:nvSpPr>
          <p:cNvPr id="6" name="Footer Placeholder 5">
            <a:extLst>
              <a:ext uri="{FF2B5EF4-FFF2-40B4-BE49-F238E27FC236}">
                <a16:creationId xmlns:a16="http://schemas.microsoft.com/office/drawing/2014/main" id="{8567F954-3330-44B8-90C1-8070EBDEC72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CF502BE-81F2-47D9-AA4C-AF54468C4DE0}"/>
              </a:ext>
            </a:extLst>
          </p:cNvPr>
          <p:cNvSpPr>
            <a:spLocks noGrp="1"/>
          </p:cNvSpPr>
          <p:nvPr>
            <p:ph type="sldNum" sz="quarter" idx="12"/>
          </p:nvPr>
        </p:nvSpPr>
        <p:spPr/>
        <p:txBody>
          <a:bodyPr/>
          <a:lstStyle/>
          <a:p>
            <a:fld id="{A36BDAA2-0685-4A8D-899C-7BD3C321B3AF}" type="slidenum">
              <a:rPr lang="en-GB" smtClean="0"/>
              <a:t>‹#›</a:t>
            </a:fld>
            <a:endParaRPr lang="en-GB"/>
          </a:p>
        </p:txBody>
      </p:sp>
    </p:spTree>
    <p:extLst>
      <p:ext uri="{BB962C8B-B14F-4D97-AF65-F5344CB8AC3E}">
        <p14:creationId xmlns:p14="http://schemas.microsoft.com/office/powerpoint/2010/main" val="3054499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151FB-176D-4609-ABF5-BF0DD1CFCCF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1AA8BE1-8400-4A12-A4A5-C6C0ED71C0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84651A-B2AE-4B06-8F3A-3658E35F0C5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8BD83F2-3057-4A83-9385-59DFAD75DE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6DF841-875C-45C3-A6CA-4738D8B1A3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B2A684A-5015-4C42-A4D0-7070AD016E3C}"/>
              </a:ext>
            </a:extLst>
          </p:cNvPr>
          <p:cNvSpPr>
            <a:spLocks noGrp="1"/>
          </p:cNvSpPr>
          <p:nvPr>
            <p:ph type="dt" sz="half" idx="10"/>
          </p:nvPr>
        </p:nvSpPr>
        <p:spPr/>
        <p:txBody>
          <a:bodyPr/>
          <a:lstStyle/>
          <a:p>
            <a:fld id="{95F95D8B-6A4D-4A77-9F26-E9247E21DDE0}" type="datetimeFigureOut">
              <a:rPr lang="en-GB" smtClean="0"/>
              <a:t>25/11/2020</a:t>
            </a:fld>
            <a:endParaRPr lang="en-GB"/>
          </a:p>
        </p:txBody>
      </p:sp>
      <p:sp>
        <p:nvSpPr>
          <p:cNvPr id="8" name="Footer Placeholder 7">
            <a:extLst>
              <a:ext uri="{FF2B5EF4-FFF2-40B4-BE49-F238E27FC236}">
                <a16:creationId xmlns:a16="http://schemas.microsoft.com/office/drawing/2014/main" id="{9F921C7D-C7D7-4FAC-BAC1-C545DA9D199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40CA661-576C-492A-B2FC-D0406FC53EAA}"/>
              </a:ext>
            </a:extLst>
          </p:cNvPr>
          <p:cNvSpPr>
            <a:spLocks noGrp="1"/>
          </p:cNvSpPr>
          <p:nvPr>
            <p:ph type="sldNum" sz="quarter" idx="12"/>
          </p:nvPr>
        </p:nvSpPr>
        <p:spPr/>
        <p:txBody>
          <a:bodyPr/>
          <a:lstStyle/>
          <a:p>
            <a:fld id="{A36BDAA2-0685-4A8D-899C-7BD3C321B3AF}" type="slidenum">
              <a:rPr lang="en-GB" smtClean="0"/>
              <a:t>‹#›</a:t>
            </a:fld>
            <a:endParaRPr lang="en-GB"/>
          </a:p>
        </p:txBody>
      </p:sp>
    </p:spTree>
    <p:extLst>
      <p:ext uri="{BB962C8B-B14F-4D97-AF65-F5344CB8AC3E}">
        <p14:creationId xmlns:p14="http://schemas.microsoft.com/office/powerpoint/2010/main" val="3525690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E3D15-C321-49FD-BBBB-93CEA0A7BAF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E14E1BF-0046-40F5-A77B-072BE34FF76A}"/>
              </a:ext>
            </a:extLst>
          </p:cNvPr>
          <p:cNvSpPr>
            <a:spLocks noGrp="1"/>
          </p:cNvSpPr>
          <p:nvPr>
            <p:ph type="dt" sz="half" idx="10"/>
          </p:nvPr>
        </p:nvSpPr>
        <p:spPr/>
        <p:txBody>
          <a:bodyPr/>
          <a:lstStyle/>
          <a:p>
            <a:fld id="{95F95D8B-6A4D-4A77-9F26-E9247E21DDE0}" type="datetimeFigureOut">
              <a:rPr lang="en-GB" smtClean="0"/>
              <a:t>25/11/2020</a:t>
            </a:fld>
            <a:endParaRPr lang="en-GB"/>
          </a:p>
        </p:txBody>
      </p:sp>
      <p:sp>
        <p:nvSpPr>
          <p:cNvPr id="4" name="Footer Placeholder 3">
            <a:extLst>
              <a:ext uri="{FF2B5EF4-FFF2-40B4-BE49-F238E27FC236}">
                <a16:creationId xmlns:a16="http://schemas.microsoft.com/office/drawing/2014/main" id="{15F8BB27-1CFC-4F66-B0DF-33297F9F51A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834E940-7B29-428F-BC07-908F777E7BBD}"/>
              </a:ext>
            </a:extLst>
          </p:cNvPr>
          <p:cNvSpPr>
            <a:spLocks noGrp="1"/>
          </p:cNvSpPr>
          <p:nvPr>
            <p:ph type="sldNum" sz="quarter" idx="12"/>
          </p:nvPr>
        </p:nvSpPr>
        <p:spPr/>
        <p:txBody>
          <a:bodyPr/>
          <a:lstStyle/>
          <a:p>
            <a:fld id="{A36BDAA2-0685-4A8D-899C-7BD3C321B3AF}" type="slidenum">
              <a:rPr lang="en-GB" smtClean="0"/>
              <a:t>‹#›</a:t>
            </a:fld>
            <a:endParaRPr lang="en-GB"/>
          </a:p>
        </p:txBody>
      </p:sp>
    </p:spTree>
    <p:extLst>
      <p:ext uri="{BB962C8B-B14F-4D97-AF65-F5344CB8AC3E}">
        <p14:creationId xmlns:p14="http://schemas.microsoft.com/office/powerpoint/2010/main" val="1368757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549020-EEB3-4514-BF7E-15A06BCDE848}"/>
              </a:ext>
            </a:extLst>
          </p:cNvPr>
          <p:cNvSpPr>
            <a:spLocks noGrp="1"/>
          </p:cNvSpPr>
          <p:nvPr>
            <p:ph type="dt" sz="half" idx="10"/>
          </p:nvPr>
        </p:nvSpPr>
        <p:spPr/>
        <p:txBody>
          <a:bodyPr/>
          <a:lstStyle/>
          <a:p>
            <a:fld id="{95F95D8B-6A4D-4A77-9F26-E9247E21DDE0}" type="datetimeFigureOut">
              <a:rPr lang="en-GB" smtClean="0"/>
              <a:t>25/11/2020</a:t>
            </a:fld>
            <a:endParaRPr lang="en-GB"/>
          </a:p>
        </p:txBody>
      </p:sp>
      <p:sp>
        <p:nvSpPr>
          <p:cNvPr id="3" name="Footer Placeholder 2">
            <a:extLst>
              <a:ext uri="{FF2B5EF4-FFF2-40B4-BE49-F238E27FC236}">
                <a16:creationId xmlns:a16="http://schemas.microsoft.com/office/drawing/2014/main" id="{9320E161-A11C-4ABC-8809-1ECEF98D317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69F1CF8-8C35-411D-B879-FC2F4E636CF4}"/>
              </a:ext>
            </a:extLst>
          </p:cNvPr>
          <p:cNvSpPr>
            <a:spLocks noGrp="1"/>
          </p:cNvSpPr>
          <p:nvPr>
            <p:ph type="sldNum" sz="quarter" idx="12"/>
          </p:nvPr>
        </p:nvSpPr>
        <p:spPr/>
        <p:txBody>
          <a:bodyPr/>
          <a:lstStyle/>
          <a:p>
            <a:fld id="{A36BDAA2-0685-4A8D-899C-7BD3C321B3AF}" type="slidenum">
              <a:rPr lang="en-GB" smtClean="0"/>
              <a:t>‹#›</a:t>
            </a:fld>
            <a:endParaRPr lang="en-GB"/>
          </a:p>
        </p:txBody>
      </p:sp>
    </p:spTree>
    <p:extLst>
      <p:ext uri="{BB962C8B-B14F-4D97-AF65-F5344CB8AC3E}">
        <p14:creationId xmlns:p14="http://schemas.microsoft.com/office/powerpoint/2010/main" val="589093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3258E-37C1-4698-9AC2-2A2301C3B3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8482A84-2D7C-4876-99A9-EF345C59EC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FCBBC3E-6529-4534-86AF-28DA254359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E817DF-A3C7-4A58-9B7E-6E55B80C0CFB}"/>
              </a:ext>
            </a:extLst>
          </p:cNvPr>
          <p:cNvSpPr>
            <a:spLocks noGrp="1"/>
          </p:cNvSpPr>
          <p:nvPr>
            <p:ph type="dt" sz="half" idx="10"/>
          </p:nvPr>
        </p:nvSpPr>
        <p:spPr/>
        <p:txBody>
          <a:bodyPr/>
          <a:lstStyle/>
          <a:p>
            <a:fld id="{95F95D8B-6A4D-4A77-9F26-E9247E21DDE0}" type="datetimeFigureOut">
              <a:rPr lang="en-GB" smtClean="0"/>
              <a:t>25/11/2020</a:t>
            </a:fld>
            <a:endParaRPr lang="en-GB"/>
          </a:p>
        </p:txBody>
      </p:sp>
      <p:sp>
        <p:nvSpPr>
          <p:cNvPr id="6" name="Footer Placeholder 5">
            <a:extLst>
              <a:ext uri="{FF2B5EF4-FFF2-40B4-BE49-F238E27FC236}">
                <a16:creationId xmlns:a16="http://schemas.microsoft.com/office/drawing/2014/main" id="{F4388058-3E0D-40C2-9CCD-0EAC684FBC6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5BEEC67-2D98-4111-9694-1C7538E8798C}"/>
              </a:ext>
            </a:extLst>
          </p:cNvPr>
          <p:cNvSpPr>
            <a:spLocks noGrp="1"/>
          </p:cNvSpPr>
          <p:nvPr>
            <p:ph type="sldNum" sz="quarter" idx="12"/>
          </p:nvPr>
        </p:nvSpPr>
        <p:spPr/>
        <p:txBody>
          <a:bodyPr/>
          <a:lstStyle/>
          <a:p>
            <a:fld id="{A36BDAA2-0685-4A8D-899C-7BD3C321B3AF}" type="slidenum">
              <a:rPr lang="en-GB" smtClean="0"/>
              <a:t>‹#›</a:t>
            </a:fld>
            <a:endParaRPr lang="en-GB"/>
          </a:p>
        </p:txBody>
      </p:sp>
    </p:spTree>
    <p:extLst>
      <p:ext uri="{BB962C8B-B14F-4D97-AF65-F5344CB8AC3E}">
        <p14:creationId xmlns:p14="http://schemas.microsoft.com/office/powerpoint/2010/main" val="1813790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B7A7E-E2AC-4C2D-9D67-EFEDF3E085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3387A19-48E6-4CAB-857A-645DE12428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C25425-7C24-41BF-A8BB-6C2A246AEE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F2B6B7-66E1-4122-9EC9-6FE50FAC8FA4}"/>
              </a:ext>
            </a:extLst>
          </p:cNvPr>
          <p:cNvSpPr>
            <a:spLocks noGrp="1"/>
          </p:cNvSpPr>
          <p:nvPr>
            <p:ph type="dt" sz="half" idx="10"/>
          </p:nvPr>
        </p:nvSpPr>
        <p:spPr/>
        <p:txBody>
          <a:bodyPr/>
          <a:lstStyle/>
          <a:p>
            <a:fld id="{95F95D8B-6A4D-4A77-9F26-E9247E21DDE0}" type="datetimeFigureOut">
              <a:rPr lang="en-GB" smtClean="0"/>
              <a:t>25/11/2020</a:t>
            </a:fld>
            <a:endParaRPr lang="en-GB"/>
          </a:p>
        </p:txBody>
      </p:sp>
      <p:sp>
        <p:nvSpPr>
          <p:cNvPr id="6" name="Footer Placeholder 5">
            <a:extLst>
              <a:ext uri="{FF2B5EF4-FFF2-40B4-BE49-F238E27FC236}">
                <a16:creationId xmlns:a16="http://schemas.microsoft.com/office/drawing/2014/main" id="{E0F364E2-5165-4F74-90D0-8AC73175D40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D459904-1D4D-4778-8FBE-EFAA38236B56}"/>
              </a:ext>
            </a:extLst>
          </p:cNvPr>
          <p:cNvSpPr>
            <a:spLocks noGrp="1"/>
          </p:cNvSpPr>
          <p:nvPr>
            <p:ph type="sldNum" sz="quarter" idx="12"/>
          </p:nvPr>
        </p:nvSpPr>
        <p:spPr/>
        <p:txBody>
          <a:bodyPr/>
          <a:lstStyle/>
          <a:p>
            <a:fld id="{A36BDAA2-0685-4A8D-899C-7BD3C321B3AF}" type="slidenum">
              <a:rPr lang="en-GB" smtClean="0"/>
              <a:t>‹#›</a:t>
            </a:fld>
            <a:endParaRPr lang="en-GB"/>
          </a:p>
        </p:txBody>
      </p:sp>
    </p:spTree>
    <p:extLst>
      <p:ext uri="{BB962C8B-B14F-4D97-AF65-F5344CB8AC3E}">
        <p14:creationId xmlns:p14="http://schemas.microsoft.com/office/powerpoint/2010/main" val="1773064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8F0417-1F2D-4471-A0C0-F24FFFFA96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EAC8630-C393-4C17-83BC-D6D811A100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65B5DE8-57F7-4C98-8A0F-947F0C58B1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F95D8B-6A4D-4A77-9F26-E9247E21DDE0}" type="datetimeFigureOut">
              <a:rPr lang="en-GB" smtClean="0"/>
              <a:t>25/11/2020</a:t>
            </a:fld>
            <a:endParaRPr lang="en-GB"/>
          </a:p>
        </p:txBody>
      </p:sp>
      <p:sp>
        <p:nvSpPr>
          <p:cNvPr id="5" name="Footer Placeholder 4">
            <a:extLst>
              <a:ext uri="{FF2B5EF4-FFF2-40B4-BE49-F238E27FC236}">
                <a16:creationId xmlns:a16="http://schemas.microsoft.com/office/drawing/2014/main" id="{563BDB49-5059-4182-8F71-8CD1B73C50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934F3BA-0373-4621-B98D-9F05A9F0AB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6BDAA2-0685-4A8D-899C-7BD3C321B3AF}" type="slidenum">
              <a:rPr lang="en-GB" smtClean="0"/>
              <a:t>‹#›</a:t>
            </a:fld>
            <a:endParaRPr lang="en-GB"/>
          </a:p>
        </p:txBody>
      </p:sp>
    </p:spTree>
    <p:extLst>
      <p:ext uri="{BB962C8B-B14F-4D97-AF65-F5344CB8AC3E}">
        <p14:creationId xmlns:p14="http://schemas.microsoft.com/office/powerpoint/2010/main" val="4022728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CA06CD6-90CA-4C45-856C-6771339E1E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0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8A6D95-AE0D-46C8-A28A-12902DFFD822}"/>
              </a:ext>
            </a:extLst>
          </p:cNvPr>
          <p:cNvSpPr>
            <a:spLocks noGrp="1"/>
          </p:cNvSpPr>
          <p:nvPr>
            <p:ph type="ctrTitle"/>
          </p:nvPr>
        </p:nvSpPr>
        <p:spPr>
          <a:xfrm>
            <a:off x="838200" y="963507"/>
            <a:ext cx="3494362" cy="4930986"/>
          </a:xfrm>
        </p:spPr>
        <p:txBody>
          <a:bodyPr vert="horz" lIns="91440" tIns="45720" rIns="91440" bIns="45720" rtlCol="0" anchor="ctr">
            <a:normAutofit/>
          </a:bodyPr>
          <a:lstStyle/>
          <a:p>
            <a:pPr algn="r"/>
            <a:r>
              <a:rPr lang="en-US" sz="4100" kern="1200" dirty="0">
                <a:solidFill>
                  <a:schemeClr val="accent1"/>
                </a:solidFill>
                <a:latin typeface="+mj-lt"/>
                <a:ea typeface="+mj-ea"/>
                <a:cs typeface="+mj-cs"/>
              </a:rPr>
              <a:t>The Department of Psychology surveyed UG students to capture their experience of online learning</a:t>
            </a:r>
          </a:p>
        </p:txBody>
      </p:sp>
      <p:cxnSp>
        <p:nvCxnSpPr>
          <p:cNvPr id="11" name="Straight Connector 10">
            <a:extLst>
              <a:ext uri="{FF2B5EF4-FFF2-40B4-BE49-F238E27FC236}">
                <a16:creationId xmlns:a16="http://schemas.microsoft.com/office/drawing/2014/main" id="{5021601D-2758-4B15-A31C-FDA184C51B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47EF054C-9537-4095-9196-8348D5D1EF78}"/>
              </a:ext>
            </a:extLst>
          </p:cNvPr>
          <p:cNvSpPr>
            <a:spLocks noGrp="1"/>
          </p:cNvSpPr>
          <p:nvPr>
            <p:ph type="subTitle" idx="1"/>
          </p:nvPr>
        </p:nvSpPr>
        <p:spPr>
          <a:xfrm>
            <a:off x="4976030" y="963507"/>
            <a:ext cx="6250940" cy="2304627"/>
          </a:xfrm>
        </p:spPr>
        <p:txBody>
          <a:bodyPr vert="horz" lIns="91440" tIns="45720" rIns="91440" bIns="45720" rtlCol="0" anchor="b">
            <a:normAutofit/>
          </a:bodyPr>
          <a:lstStyle/>
          <a:p>
            <a:pPr indent="-228600" algn="l">
              <a:buFont typeface="Arial" panose="020B0604020202020204" pitchFamily="34" charset="0"/>
              <a:buChar char="•"/>
            </a:pPr>
            <a:r>
              <a:rPr lang="en-US" sz="2000" dirty="0"/>
              <a:t>Out of 371 students across 3 </a:t>
            </a:r>
            <a:r>
              <a:rPr lang="en-US" sz="2000" dirty="0" err="1"/>
              <a:t>Triposes</a:t>
            </a:r>
            <a:r>
              <a:rPr lang="en-US" sz="2000" dirty="0"/>
              <a:t>, 149 took part, approximately evenly split across part IA, IB, II</a:t>
            </a:r>
          </a:p>
          <a:p>
            <a:pPr indent="-228600" algn="l">
              <a:buFont typeface="Arial" panose="020B0604020202020204" pitchFamily="34" charset="0"/>
              <a:buChar char="•"/>
            </a:pPr>
            <a:endParaRPr lang="en-US" sz="2000" dirty="0"/>
          </a:p>
          <a:p>
            <a:pPr indent="-228600" algn="l">
              <a:buFont typeface="Arial" panose="020B0604020202020204" pitchFamily="34" charset="0"/>
              <a:buChar char="•"/>
            </a:pPr>
            <a:r>
              <a:rPr lang="en-US" sz="2000" dirty="0"/>
              <a:t>The survey consisted of quantitative questions as well as opportunities to comment openly and provide constructive feedback. </a:t>
            </a:r>
          </a:p>
        </p:txBody>
      </p:sp>
      <p:sp>
        <p:nvSpPr>
          <p:cNvPr id="4" name="Subtitle 2">
            <a:extLst>
              <a:ext uri="{FF2B5EF4-FFF2-40B4-BE49-F238E27FC236}">
                <a16:creationId xmlns:a16="http://schemas.microsoft.com/office/drawing/2014/main" id="{2247F127-61CF-419A-9AE5-96E5D25A285B}"/>
              </a:ext>
            </a:extLst>
          </p:cNvPr>
          <p:cNvSpPr txBox="1">
            <a:spLocks/>
          </p:cNvSpPr>
          <p:nvPr/>
        </p:nvSpPr>
        <p:spPr>
          <a:xfrm>
            <a:off x="4976030" y="3589866"/>
            <a:ext cx="6250940" cy="230462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indent="-228600" algn="l">
              <a:buFont typeface="Arial" panose="020B0604020202020204" pitchFamily="34" charset="0"/>
              <a:buChar char="•"/>
            </a:pPr>
            <a:r>
              <a:rPr lang="en-US" sz="2000" dirty="0"/>
              <a:t>The survey generated some good news: </a:t>
            </a:r>
          </a:p>
          <a:p>
            <a:pPr marL="571500" lvl="1" indent="-342900" algn="l">
              <a:buFont typeface="Courier New" panose="02070309020205020404" pitchFamily="49" charset="0"/>
              <a:buChar char="o"/>
            </a:pPr>
            <a:r>
              <a:rPr lang="en-US" dirty="0"/>
              <a:t>Over 90% reported being satisfied and engaged with their course</a:t>
            </a:r>
          </a:p>
          <a:p>
            <a:pPr marL="571500" lvl="1" indent="-342900" algn="l">
              <a:buFont typeface="Courier New" panose="02070309020205020404" pitchFamily="49" charset="0"/>
              <a:buChar char="o"/>
            </a:pPr>
            <a:r>
              <a:rPr lang="en-US" dirty="0"/>
              <a:t>85% reported that the move to teaching online met their expectations. </a:t>
            </a:r>
          </a:p>
        </p:txBody>
      </p:sp>
    </p:spTree>
    <p:extLst>
      <p:ext uri="{BB962C8B-B14F-4D97-AF65-F5344CB8AC3E}">
        <p14:creationId xmlns:p14="http://schemas.microsoft.com/office/powerpoint/2010/main" val="119203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A6D95-AE0D-46C8-A28A-12902DFFD822}"/>
              </a:ext>
            </a:extLst>
          </p:cNvPr>
          <p:cNvSpPr>
            <a:spLocks noGrp="1"/>
          </p:cNvSpPr>
          <p:nvPr>
            <p:ph type="ctrTitle"/>
          </p:nvPr>
        </p:nvSpPr>
        <p:spPr>
          <a:xfrm>
            <a:off x="4965430" y="629268"/>
            <a:ext cx="6586491" cy="1286160"/>
          </a:xfrm>
        </p:spPr>
        <p:txBody>
          <a:bodyPr vert="horz" lIns="91440" tIns="45720" rIns="91440" bIns="45720" rtlCol="0" anchor="b">
            <a:normAutofit/>
          </a:bodyPr>
          <a:lstStyle/>
          <a:p>
            <a:pPr algn="l"/>
            <a:r>
              <a:rPr lang="en-US" sz="4100" dirty="0"/>
              <a:t>Respondents </a:t>
            </a:r>
            <a:r>
              <a:rPr lang="en-US" sz="4100" dirty="0" err="1"/>
              <a:t>emphasised</a:t>
            </a:r>
            <a:r>
              <a:rPr lang="en-US" sz="4100" dirty="0"/>
              <a:t> two main areas of concern: </a:t>
            </a:r>
          </a:p>
        </p:txBody>
      </p:sp>
      <p:sp>
        <p:nvSpPr>
          <p:cNvPr id="3" name="Subtitle 2">
            <a:extLst>
              <a:ext uri="{FF2B5EF4-FFF2-40B4-BE49-F238E27FC236}">
                <a16:creationId xmlns:a16="http://schemas.microsoft.com/office/drawing/2014/main" id="{47EF054C-9537-4095-9196-8348D5D1EF78}"/>
              </a:ext>
            </a:extLst>
          </p:cNvPr>
          <p:cNvSpPr>
            <a:spLocks noGrp="1"/>
          </p:cNvSpPr>
          <p:nvPr>
            <p:ph type="subTitle" idx="1"/>
          </p:nvPr>
        </p:nvSpPr>
        <p:spPr>
          <a:xfrm>
            <a:off x="4965431" y="2438400"/>
            <a:ext cx="6586489" cy="3785419"/>
          </a:xfrm>
        </p:spPr>
        <p:txBody>
          <a:bodyPr vert="horz" lIns="91440" tIns="45720" rIns="91440" bIns="45720" rtlCol="0">
            <a:noAutofit/>
          </a:bodyPr>
          <a:lstStyle/>
          <a:p>
            <a:pPr marL="114300" indent="-342900" algn="l">
              <a:buFont typeface="+mj-lt"/>
              <a:buAutoNum type="arabicPeriod"/>
            </a:pPr>
            <a:r>
              <a:rPr lang="en-US" sz="1800" dirty="0"/>
              <a:t>Low and inconsistent connectivity in College affects students’ ability and confidence in attending live lectures, downloading materials</a:t>
            </a:r>
          </a:p>
          <a:p>
            <a:pPr marL="114300" indent="-342900" algn="l">
              <a:buFont typeface="+mj-lt"/>
              <a:buAutoNum type="arabicPeriod"/>
            </a:pPr>
            <a:r>
              <a:rPr lang="en-US" sz="1800" dirty="0"/>
              <a:t>Difficulty accessing learning, due to problems with information and guidance. This is due to two interacting factors:  </a:t>
            </a:r>
          </a:p>
          <a:p>
            <a:pPr marL="457200" indent="-228600" algn="l">
              <a:buFont typeface="Arial" panose="020B0604020202020204" pitchFamily="34" charset="0"/>
              <a:buChar char="•"/>
            </a:pPr>
            <a:r>
              <a:rPr lang="en-US" sz="1800" dirty="0"/>
              <a:t>Disparity of teaching modes, formats and platforms. 	</a:t>
            </a:r>
          </a:p>
          <a:p>
            <a:pPr marL="971550" lvl="1" indent="-285750" algn="l">
              <a:buFont typeface="Courier New" panose="02070309020205020404" pitchFamily="49" charset="0"/>
              <a:buChar char="o"/>
            </a:pPr>
            <a:r>
              <a:rPr lang="en-US" sz="1800" dirty="0"/>
              <a:t>Mode – whether a lecture is pre-recorded or live; </a:t>
            </a:r>
          </a:p>
          <a:p>
            <a:pPr marL="971550" lvl="1" indent="-285750" algn="l">
              <a:buFont typeface="Courier New" panose="02070309020205020404" pitchFamily="49" charset="0"/>
              <a:buChar char="o"/>
            </a:pPr>
            <a:r>
              <a:rPr lang="en-US" sz="1800" dirty="0"/>
              <a:t>Platform – whether the lecture is on Teams or Zoom;</a:t>
            </a:r>
          </a:p>
          <a:p>
            <a:pPr marL="971550" lvl="1" indent="-285750" algn="l">
              <a:buFont typeface="Courier New" panose="02070309020205020404" pitchFamily="49" charset="0"/>
              <a:buChar char="o"/>
            </a:pPr>
            <a:r>
              <a:rPr lang="en-US" sz="1800" dirty="0"/>
              <a:t>Format – how various aspects of sessions join together, e.g. pre-recorded and Q&amp;As sections.</a:t>
            </a:r>
          </a:p>
          <a:p>
            <a:pPr marL="457200" indent="-228600" algn="l">
              <a:buFont typeface="Arial" panose="020B0604020202020204" pitchFamily="34" charset="0"/>
              <a:buChar char="•"/>
            </a:pPr>
            <a:r>
              <a:rPr lang="en-US" sz="1800" dirty="0"/>
              <a:t>Inconsistent and incomplete information on the above on the Moodle pages of the papers</a:t>
            </a:r>
          </a:p>
          <a:p>
            <a:pPr indent="-228600" algn="l">
              <a:buFont typeface="Arial" panose="020B0604020202020204" pitchFamily="34" charset="0"/>
              <a:buChar char="•"/>
            </a:pPr>
            <a:endParaRPr lang="en-US" sz="1800" dirty="0"/>
          </a:p>
        </p:txBody>
      </p:sp>
      <p:pic>
        <p:nvPicPr>
          <p:cNvPr id="6" name="Picture 5">
            <a:extLst>
              <a:ext uri="{FF2B5EF4-FFF2-40B4-BE49-F238E27FC236}">
                <a16:creationId xmlns:a16="http://schemas.microsoft.com/office/drawing/2014/main" id="{B4F847AD-AE70-4A99-B7EA-B431AB06C3F7}"/>
              </a:ext>
            </a:extLst>
          </p:cNvPr>
          <p:cNvPicPr>
            <a:picLocks noChangeAspect="1"/>
          </p:cNvPicPr>
          <p:nvPr/>
        </p:nvPicPr>
        <p:blipFill rotWithShape="1">
          <a:blip r:embed="rId2"/>
          <a:srcRect l="58767" r="2" b="2"/>
          <a:stretch/>
        </p:blipFill>
        <p:spPr>
          <a:xfrm>
            <a:off x="20" y="10"/>
            <a:ext cx="4635571" cy="6857990"/>
          </a:xfrm>
          <a:prstGeom prst="rect">
            <a:avLst/>
          </a:prstGeom>
          <a:effectLst/>
        </p:spPr>
      </p:pic>
      <p:cxnSp>
        <p:nvCxnSpPr>
          <p:cNvPr id="10" name="Straight Connector 9">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Subtitle 2">
            <a:extLst>
              <a:ext uri="{FF2B5EF4-FFF2-40B4-BE49-F238E27FC236}">
                <a16:creationId xmlns:a16="http://schemas.microsoft.com/office/drawing/2014/main" id="{2247F127-61CF-419A-9AE5-96E5D25A285B}"/>
              </a:ext>
            </a:extLst>
          </p:cNvPr>
          <p:cNvSpPr txBox="1">
            <a:spLocks/>
          </p:cNvSpPr>
          <p:nvPr/>
        </p:nvSpPr>
        <p:spPr>
          <a:xfrm>
            <a:off x="1513840" y="4643120"/>
            <a:ext cx="9144000" cy="89884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GB" dirty="0"/>
          </a:p>
        </p:txBody>
      </p:sp>
      <p:sp>
        <p:nvSpPr>
          <p:cNvPr id="7" name="Speech Bubble: Oval 6">
            <a:extLst>
              <a:ext uri="{FF2B5EF4-FFF2-40B4-BE49-F238E27FC236}">
                <a16:creationId xmlns:a16="http://schemas.microsoft.com/office/drawing/2014/main" id="{BDCBB074-7E44-48E8-A5FE-E4ECA35EB95B}"/>
              </a:ext>
            </a:extLst>
          </p:cNvPr>
          <p:cNvSpPr/>
          <p:nvPr/>
        </p:nvSpPr>
        <p:spPr>
          <a:xfrm>
            <a:off x="237917" y="2838450"/>
            <a:ext cx="3768365" cy="2819400"/>
          </a:xfrm>
          <a:prstGeom prst="wedgeEllipseCallout">
            <a:avLst>
              <a:gd name="adj1" fmla="val -46175"/>
              <a:gd name="adj2" fmla="val 89171"/>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b="1" dirty="0"/>
              <a:t>“</a:t>
            </a:r>
            <a:r>
              <a:rPr lang="en-US" sz="1800" dirty="0"/>
              <a:t>It has taken a lot of effort to get familiar with all the different online formats and ways of </a:t>
            </a:r>
            <a:r>
              <a:rPr lang="en-US" sz="1800" dirty="0" err="1"/>
              <a:t>organisation</a:t>
            </a:r>
            <a:r>
              <a:rPr lang="en-US" sz="1800" dirty="0"/>
              <a:t> across departments.” </a:t>
            </a:r>
          </a:p>
          <a:p>
            <a:r>
              <a:rPr lang="en-GB" sz="1800" b="1" dirty="0"/>
              <a:t>PBS Part IB student</a:t>
            </a:r>
            <a:endParaRPr lang="en-US" sz="1800" dirty="0"/>
          </a:p>
        </p:txBody>
      </p:sp>
    </p:spTree>
    <p:extLst>
      <p:ext uri="{BB962C8B-B14F-4D97-AF65-F5344CB8AC3E}">
        <p14:creationId xmlns:p14="http://schemas.microsoft.com/office/powerpoint/2010/main" val="1457990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Top Corners Snipped 16">
            <a:extLst>
              <a:ext uri="{FF2B5EF4-FFF2-40B4-BE49-F238E27FC236}">
                <a16:creationId xmlns:a16="http://schemas.microsoft.com/office/drawing/2014/main" id="{A503E370-1376-415F-B56B-48EAD5F02F52}"/>
              </a:ext>
            </a:extLst>
          </p:cNvPr>
          <p:cNvSpPr/>
          <p:nvPr/>
        </p:nvSpPr>
        <p:spPr>
          <a:xfrm rot="5400000">
            <a:off x="-979119" y="944931"/>
            <a:ext cx="6858000" cy="4968138"/>
          </a:xfrm>
          <a:prstGeom prst="snip2SameRect">
            <a:avLst/>
          </a:prstGeom>
          <a:solidFill>
            <a:schemeClr val="tx1">
              <a:lumMod val="65000"/>
              <a:lumOff val="35000"/>
            </a:schemeClr>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000" dirty="0"/>
          </a:p>
        </p:txBody>
      </p:sp>
      <p:graphicFrame>
        <p:nvGraphicFramePr>
          <p:cNvPr id="11" name="Content Placeholder 10">
            <a:extLst>
              <a:ext uri="{FF2B5EF4-FFF2-40B4-BE49-F238E27FC236}">
                <a16:creationId xmlns:a16="http://schemas.microsoft.com/office/drawing/2014/main" id="{2BB16F50-5238-4880-99F8-6F6F56BEBD56}"/>
              </a:ext>
            </a:extLst>
          </p:cNvPr>
          <p:cNvGraphicFramePr>
            <a:graphicFrameLocks noGrp="1"/>
          </p:cNvGraphicFramePr>
          <p:nvPr>
            <p:ph idx="1"/>
            <p:extLst>
              <p:ext uri="{D42A27DB-BD31-4B8C-83A1-F6EECF244321}">
                <p14:modId xmlns:p14="http://schemas.microsoft.com/office/powerpoint/2010/main" val="1921045921"/>
              </p:ext>
            </p:extLst>
          </p:nvPr>
        </p:nvGraphicFramePr>
        <p:xfrm>
          <a:off x="5194300" y="470924"/>
          <a:ext cx="6513604" cy="5885426"/>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418B4BEE-9DF2-4E4F-A744-032F5D35DC65}"/>
              </a:ext>
            </a:extLst>
          </p:cNvPr>
          <p:cNvSpPr txBox="1"/>
          <p:nvPr/>
        </p:nvSpPr>
        <p:spPr>
          <a:xfrm>
            <a:off x="6667928" y="2332234"/>
            <a:ext cx="300082" cy="369332"/>
          </a:xfrm>
          <a:prstGeom prst="rect">
            <a:avLst/>
          </a:prstGeom>
          <a:noFill/>
        </p:spPr>
        <p:txBody>
          <a:bodyPr wrap="none" rtlCol="0">
            <a:spAutoFit/>
          </a:bodyPr>
          <a:lstStyle/>
          <a:p>
            <a:r>
              <a:rPr lang="en-GB" dirty="0"/>
              <a:t>*</a:t>
            </a:r>
          </a:p>
        </p:txBody>
      </p:sp>
      <p:sp>
        <p:nvSpPr>
          <p:cNvPr id="6" name="TextBox 5">
            <a:extLst>
              <a:ext uri="{FF2B5EF4-FFF2-40B4-BE49-F238E27FC236}">
                <a16:creationId xmlns:a16="http://schemas.microsoft.com/office/drawing/2014/main" id="{456612A2-5882-4572-98B9-606EE9F2682B}"/>
              </a:ext>
            </a:extLst>
          </p:cNvPr>
          <p:cNvSpPr txBox="1"/>
          <p:nvPr/>
        </p:nvSpPr>
        <p:spPr>
          <a:xfrm>
            <a:off x="7899114" y="3327114"/>
            <a:ext cx="300082" cy="369332"/>
          </a:xfrm>
          <a:prstGeom prst="rect">
            <a:avLst/>
          </a:prstGeom>
          <a:noFill/>
        </p:spPr>
        <p:txBody>
          <a:bodyPr wrap="none" rtlCol="0">
            <a:spAutoFit/>
          </a:bodyPr>
          <a:lstStyle/>
          <a:p>
            <a:r>
              <a:rPr lang="en-GB" dirty="0"/>
              <a:t>*</a:t>
            </a:r>
          </a:p>
        </p:txBody>
      </p:sp>
      <p:sp>
        <p:nvSpPr>
          <p:cNvPr id="7" name="TextBox 6">
            <a:extLst>
              <a:ext uri="{FF2B5EF4-FFF2-40B4-BE49-F238E27FC236}">
                <a16:creationId xmlns:a16="http://schemas.microsoft.com/office/drawing/2014/main" id="{672B5C95-1287-4351-B47E-8E1B32D9CB62}"/>
              </a:ext>
            </a:extLst>
          </p:cNvPr>
          <p:cNvSpPr txBox="1"/>
          <p:nvPr/>
        </p:nvSpPr>
        <p:spPr>
          <a:xfrm>
            <a:off x="8494330" y="2833955"/>
            <a:ext cx="300082" cy="369332"/>
          </a:xfrm>
          <a:prstGeom prst="rect">
            <a:avLst/>
          </a:prstGeom>
          <a:noFill/>
        </p:spPr>
        <p:txBody>
          <a:bodyPr wrap="none" rtlCol="0">
            <a:spAutoFit/>
          </a:bodyPr>
          <a:lstStyle/>
          <a:p>
            <a:r>
              <a:rPr lang="en-GB" dirty="0"/>
              <a:t>*</a:t>
            </a:r>
          </a:p>
        </p:txBody>
      </p:sp>
      <p:sp>
        <p:nvSpPr>
          <p:cNvPr id="8" name="TextBox 7">
            <a:extLst>
              <a:ext uri="{FF2B5EF4-FFF2-40B4-BE49-F238E27FC236}">
                <a16:creationId xmlns:a16="http://schemas.microsoft.com/office/drawing/2014/main" id="{0C221BB9-8267-4EF1-9D05-3D97C3ED0113}"/>
              </a:ext>
            </a:extLst>
          </p:cNvPr>
          <p:cNvSpPr txBox="1"/>
          <p:nvPr/>
        </p:nvSpPr>
        <p:spPr>
          <a:xfrm>
            <a:off x="8895708" y="3141911"/>
            <a:ext cx="300082" cy="369332"/>
          </a:xfrm>
          <a:prstGeom prst="rect">
            <a:avLst/>
          </a:prstGeom>
          <a:noFill/>
        </p:spPr>
        <p:txBody>
          <a:bodyPr wrap="none" rtlCol="0">
            <a:spAutoFit/>
          </a:bodyPr>
          <a:lstStyle/>
          <a:p>
            <a:r>
              <a:rPr lang="en-GB" dirty="0"/>
              <a:t>*</a:t>
            </a:r>
          </a:p>
        </p:txBody>
      </p:sp>
      <p:sp>
        <p:nvSpPr>
          <p:cNvPr id="9" name="TextBox 8">
            <a:extLst>
              <a:ext uri="{FF2B5EF4-FFF2-40B4-BE49-F238E27FC236}">
                <a16:creationId xmlns:a16="http://schemas.microsoft.com/office/drawing/2014/main" id="{CF054C4B-B55B-4DFD-A3A7-F279D8ACBE64}"/>
              </a:ext>
            </a:extLst>
          </p:cNvPr>
          <p:cNvSpPr txBox="1"/>
          <p:nvPr/>
        </p:nvSpPr>
        <p:spPr>
          <a:xfrm>
            <a:off x="9635447" y="2701566"/>
            <a:ext cx="300082" cy="369332"/>
          </a:xfrm>
          <a:prstGeom prst="rect">
            <a:avLst/>
          </a:prstGeom>
          <a:noFill/>
        </p:spPr>
        <p:txBody>
          <a:bodyPr wrap="none" rtlCol="0">
            <a:spAutoFit/>
          </a:bodyPr>
          <a:lstStyle/>
          <a:p>
            <a:r>
              <a:rPr lang="en-GB" dirty="0"/>
              <a:t>*</a:t>
            </a:r>
          </a:p>
        </p:txBody>
      </p:sp>
      <p:sp>
        <p:nvSpPr>
          <p:cNvPr id="10" name="TextBox 9">
            <a:extLst>
              <a:ext uri="{FF2B5EF4-FFF2-40B4-BE49-F238E27FC236}">
                <a16:creationId xmlns:a16="http://schemas.microsoft.com/office/drawing/2014/main" id="{1E44357C-0A35-40AA-81E0-924F754EA435}"/>
              </a:ext>
            </a:extLst>
          </p:cNvPr>
          <p:cNvSpPr txBox="1"/>
          <p:nvPr/>
        </p:nvSpPr>
        <p:spPr>
          <a:xfrm>
            <a:off x="10082700" y="2568002"/>
            <a:ext cx="300082" cy="369332"/>
          </a:xfrm>
          <a:prstGeom prst="rect">
            <a:avLst/>
          </a:prstGeom>
          <a:noFill/>
        </p:spPr>
        <p:txBody>
          <a:bodyPr wrap="none" rtlCol="0">
            <a:spAutoFit/>
          </a:bodyPr>
          <a:lstStyle/>
          <a:p>
            <a:r>
              <a:rPr lang="en-GB" dirty="0"/>
              <a:t>*</a:t>
            </a:r>
          </a:p>
        </p:txBody>
      </p:sp>
      <p:sp>
        <p:nvSpPr>
          <p:cNvPr id="12" name="TextBox 11">
            <a:extLst>
              <a:ext uri="{FF2B5EF4-FFF2-40B4-BE49-F238E27FC236}">
                <a16:creationId xmlns:a16="http://schemas.microsoft.com/office/drawing/2014/main" id="{A295B34B-F81E-4D7D-A1B4-D0AC24EC8D01}"/>
              </a:ext>
            </a:extLst>
          </p:cNvPr>
          <p:cNvSpPr txBox="1"/>
          <p:nvPr/>
        </p:nvSpPr>
        <p:spPr>
          <a:xfrm>
            <a:off x="10869944" y="2332234"/>
            <a:ext cx="300082" cy="369332"/>
          </a:xfrm>
          <a:prstGeom prst="rect">
            <a:avLst/>
          </a:prstGeom>
          <a:noFill/>
        </p:spPr>
        <p:txBody>
          <a:bodyPr wrap="none" rtlCol="0">
            <a:spAutoFit/>
          </a:bodyPr>
          <a:lstStyle/>
          <a:p>
            <a:r>
              <a:rPr lang="en-GB" dirty="0"/>
              <a:t>*</a:t>
            </a:r>
          </a:p>
        </p:txBody>
      </p:sp>
      <p:sp>
        <p:nvSpPr>
          <p:cNvPr id="13" name="Title 1">
            <a:extLst>
              <a:ext uri="{FF2B5EF4-FFF2-40B4-BE49-F238E27FC236}">
                <a16:creationId xmlns:a16="http://schemas.microsoft.com/office/drawing/2014/main" id="{96B7AF70-E5E5-402D-9255-0F71A184F46B}"/>
              </a:ext>
            </a:extLst>
          </p:cNvPr>
          <p:cNvSpPr txBox="1">
            <a:spLocks/>
          </p:cNvSpPr>
          <p:nvPr/>
        </p:nvSpPr>
        <p:spPr>
          <a:xfrm>
            <a:off x="8199196" y="6031007"/>
            <a:ext cx="1051496" cy="302446"/>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000" dirty="0"/>
              <a:t>*p&lt;0.05</a:t>
            </a:r>
          </a:p>
        </p:txBody>
      </p:sp>
      <p:sp>
        <p:nvSpPr>
          <p:cNvPr id="14" name="TextBox 13">
            <a:extLst>
              <a:ext uri="{FF2B5EF4-FFF2-40B4-BE49-F238E27FC236}">
                <a16:creationId xmlns:a16="http://schemas.microsoft.com/office/drawing/2014/main" id="{29B710F0-F387-488C-A626-2BE38A655024}"/>
              </a:ext>
            </a:extLst>
          </p:cNvPr>
          <p:cNvSpPr txBox="1"/>
          <p:nvPr/>
        </p:nvSpPr>
        <p:spPr>
          <a:xfrm>
            <a:off x="470759" y="927288"/>
            <a:ext cx="4013691" cy="5324535"/>
          </a:xfrm>
          <a:prstGeom prst="rect">
            <a:avLst/>
          </a:prstGeom>
          <a:noFill/>
        </p:spPr>
        <p:txBody>
          <a:bodyPr wrap="square">
            <a:spAutoFit/>
          </a:bodyPr>
          <a:lstStyle/>
          <a:p>
            <a:r>
              <a:rPr lang="en-GB" sz="2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Students </a:t>
            </a:r>
            <a:r>
              <a:rPr lang="en-GB" sz="2000" dirty="0">
                <a:solidFill>
                  <a:schemeClr val="bg1"/>
                </a:solidFill>
                <a:latin typeface="Calibri" panose="020F0502020204030204" pitchFamily="34" charset="0"/>
                <a:ea typeface="Calibri" panose="020F0502020204030204" pitchFamily="34" charset="0"/>
                <a:cs typeface="Arial" panose="020B0604020202020204" pitchFamily="34" charset="0"/>
              </a:rPr>
              <a:t>did not express a strong preference for </a:t>
            </a:r>
            <a:r>
              <a:rPr lang="en-GB" sz="2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live vs. pre-recorded lectures. These were perceived has having both advantages and disadvantages. </a:t>
            </a:r>
          </a:p>
          <a:p>
            <a:endParaRPr lang="en-GB" sz="2000" dirty="0">
              <a:solidFill>
                <a:schemeClr val="bg1"/>
              </a:solidFill>
              <a:latin typeface="Calibri" panose="020F0502020204030204" pitchFamily="34" charset="0"/>
              <a:cs typeface="Arial" panose="020B0604020202020204" pitchFamily="34" charset="0"/>
            </a:endParaRPr>
          </a:p>
          <a:p>
            <a:r>
              <a:rPr lang="en-GB" sz="2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Students desired a minimum of live interaction and in-person supervision. </a:t>
            </a:r>
          </a:p>
          <a:p>
            <a:endParaRPr lang="en-GB" sz="2000" dirty="0">
              <a:solidFill>
                <a:schemeClr val="bg1"/>
              </a:solidFill>
              <a:latin typeface="Calibri" panose="020F0502020204030204" pitchFamily="34" charset="0"/>
              <a:cs typeface="Arial" panose="020B0604020202020204" pitchFamily="34" charset="0"/>
            </a:endParaRPr>
          </a:p>
          <a:p>
            <a:r>
              <a:rPr lang="en-GB" sz="2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Students needed more clarity on how less-traditional teaching modes mapped onto learning outcomes. </a:t>
            </a:r>
          </a:p>
          <a:p>
            <a:endParaRPr lang="en-GB" sz="20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r>
              <a:rPr lang="en-GB" sz="2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Some felt uncomfortable raising questions publicly in a recorded session.</a:t>
            </a:r>
            <a:endParaRPr lang="en-GB" sz="2000" dirty="0">
              <a:solidFill>
                <a:schemeClr val="bg1"/>
              </a:solidFill>
            </a:endParaRPr>
          </a:p>
        </p:txBody>
      </p:sp>
      <p:sp>
        <p:nvSpPr>
          <p:cNvPr id="18" name="TextBox 17">
            <a:extLst>
              <a:ext uri="{FF2B5EF4-FFF2-40B4-BE49-F238E27FC236}">
                <a16:creationId xmlns:a16="http://schemas.microsoft.com/office/drawing/2014/main" id="{3DE30201-34A1-4514-AD28-67AB12840408}"/>
              </a:ext>
            </a:extLst>
          </p:cNvPr>
          <p:cNvSpPr txBox="1"/>
          <p:nvPr/>
        </p:nvSpPr>
        <p:spPr>
          <a:xfrm>
            <a:off x="7301305" y="2573032"/>
            <a:ext cx="396262" cy="369332"/>
          </a:xfrm>
          <a:prstGeom prst="rect">
            <a:avLst/>
          </a:prstGeom>
          <a:noFill/>
        </p:spPr>
        <p:txBody>
          <a:bodyPr wrap="none" rtlCol="0">
            <a:spAutoFit/>
          </a:bodyPr>
          <a:lstStyle/>
          <a:p>
            <a:r>
              <a:rPr lang="en-GB" dirty="0"/>
              <a:t>ns</a:t>
            </a:r>
          </a:p>
        </p:txBody>
      </p:sp>
    </p:spTree>
    <p:extLst>
      <p:ext uri="{BB962C8B-B14F-4D97-AF65-F5344CB8AC3E}">
        <p14:creationId xmlns:p14="http://schemas.microsoft.com/office/powerpoint/2010/main" val="22646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9AF5C66A-E8F2-4E13-98A3-FE96597C5A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4" name="Picture 23">
            <a:extLst>
              <a:ext uri="{FF2B5EF4-FFF2-40B4-BE49-F238E27FC236}">
                <a16:creationId xmlns:a16="http://schemas.microsoft.com/office/drawing/2014/main" id="{AC860275-E106-493A-8BF0-E0A91130EF6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27121EA-9B2A-4DF7-8732-53DE75922E08}"/>
              </a:ext>
            </a:extLst>
          </p:cNvPr>
          <p:cNvSpPr>
            <a:spLocks noGrp="1"/>
          </p:cNvSpPr>
          <p:nvPr>
            <p:ph type="title"/>
          </p:nvPr>
        </p:nvSpPr>
        <p:spPr>
          <a:xfrm>
            <a:off x="1179576" y="822960"/>
            <a:ext cx="9829800" cy="1325880"/>
          </a:xfrm>
        </p:spPr>
        <p:txBody>
          <a:bodyPr vert="horz" lIns="91440" tIns="45720" rIns="91440" bIns="45720" rtlCol="0" anchor="ctr">
            <a:normAutofit/>
          </a:bodyPr>
          <a:lstStyle/>
          <a:p>
            <a:pPr algn="ctr"/>
            <a:r>
              <a:rPr lang="en-US" sz="2500" kern="1200" dirty="0">
                <a:solidFill>
                  <a:srgbClr val="FFFFFF"/>
                </a:solidFill>
                <a:latin typeface="+mj-lt"/>
                <a:ea typeface="+mj-ea"/>
                <a:cs typeface="+mj-cs"/>
              </a:rPr>
              <a:t>A theme that ran through many of the open comments was that students enjoy the increased autonomy and flexibility that online learning affords – but feel that the price of social isolation is very high. </a:t>
            </a:r>
          </a:p>
        </p:txBody>
      </p:sp>
      <p:sp>
        <p:nvSpPr>
          <p:cNvPr id="5" name="Speech Bubble: Oval 4">
            <a:extLst>
              <a:ext uri="{FF2B5EF4-FFF2-40B4-BE49-F238E27FC236}">
                <a16:creationId xmlns:a16="http://schemas.microsoft.com/office/drawing/2014/main" id="{E7243C86-AD58-47C6-ACE1-518F286EE389}"/>
              </a:ext>
            </a:extLst>
          </p:cNvPr>
          <p:cNvSpPr/>
          <p:nvPr/>
        </p:nvSpPr>
        <p:spPr>
          <a:xfrm>
            <a:off x="6354871" y="2827419"/>
            <a:ext cx="5029200" cy="3227626"/>
          </a:xfrm>
          <a:prstGeom prst="wedgeEllipseCallout">
            <a:avLst>
              <a:gd name="adj1" fmla="val -46808"/>
              <a:gd name="adj2" fmla="val 72426"/>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p>
            <a:pPr>
              <a:lnSpc>
                <a:spcPct val="90000"/>
              </a:lnSpc>
              <a:spcAft>
                <a:spcPts val="600"/>
              </a:spcAft>
            </a:pPr>
            <a:r>
              <a:rPr lang="en-US" sz="1600" dirty="0">
                <a:solidFill>
                  <a:schemeClr val="bg1"/>
                </a:solidFill>
              </a:rPr>
              <a:t>“I enjoy being able to pause and rewind lectures, and I enjoy being able to watch them at a time that is convenient for me (though this is often just when they are timetabled). However, it has become much lonelier and it’s almost harder to motivate myself without the social aspect.” </a:t>
            </a:r>
          </a:p>
          <a:p>
            <a:pPr>
              <a:lnSpc>
                <a:spcPct val="90000"/>
              </a:lnSpc>
              <a:spcAft>
                <a:spcPts val="600"/>
              </a:spcAft>
            </a:pPr>
            <a:r>
              <a:rPr lang="en-US" sz="1600" b="1" dirty="0">
                <a:solidFill>
                  <a:schemeClr val="bg1"/>
                </a:solidFill>
              </a:rPr>
              <a:t>PBS Part II student</a:t>
            </a:r>
            <a:endParaRPr lang="en-US" sz="1600" dirty="0">
              <a:solidFill>
                <a:schemeClr val="bg1"/>
              </a:solidFill>
            </a:endParaRPr>
          </a:p>
        </p:txBody>
      </p:sp>
      <p:graphicFrame>
        <p:nvGraphicFramePr>
          <p:cNvPr id="4" name="Chart 3">
            <a:extLst>
              <a:ext uri="{FF2B5EF4-FFF2-40B4-BE49-F238E27FC236}">
                <a16:creationId xmlns:a16="http://schemas.microsoft.com/office/drawing/2014/main" id="{8FA232D0-908D-49FB-A805-12399CB64D8A}"/>
              </a:ext>
            </a:extLst>
          </p:cNvPr>
          <p:cNvGraphicFramePr>
            <a:graphicFrameLocks/>
          </p:cNvGraphicFramePr>
          <p:nvPr>
            <p:extLst>
              <p:ext uri="{D42A27DB-BD31-4B8C-83A1-F6EECF244321}">
                <p14:modId xmlns:p14="http://schemas.microsoft.com/office/powerpoint/2010/main" val="801615466"/>
              </p:ext>
            </p:extLst>
          </p:nvPr>
        </p:nvGraphicFramePr>
        <p:xfrm>
          <a:off x="804671" y="2837712"/>
          <a:ext cx="4954693" cy="321733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643222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65300253CF7DB459DC8C7C84A1CFDBE" ma:contentTypeVersion="7" ma:contentTypeDescription="Create a new document." ma:contentTypeScope="" ma:versionID="ac06e7d346cd0f1eb543a1b78bb36bdf">
  <xsd:schema xmlns:xsd="http://www.w3.org/2001/XMLSchema" xmlns:xs="http://www.w3.org/2001/XMLSchema" xmlns:p="http://schemas.microsoft.com/office/2006/metadata/properties" xmlns:ns3="fc64981d-7ff8-4476-ab7b-4258be96aa16" xmlns:ns4="faab9db2-c73b-49fa-8dca-cd3f8daa87e8" targetNamespace="http://schemas.microsoft.com/office/2006/metadata/properties" ma:root="true" ma:fieldsID="6d99fcff3d0deb3d6f03e00682654bfc" ns3:_="" ns4:_="">
    <xsd:import namespace="fc64981d-7ff8-4476-ab7b-4258be96aa16"/>
    <xsd:import namespace="faab9db2-c73b-49fa-8dca-cd3f8daa87e8"/>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64981d-7ff8-4476-ab7b-4258be96aa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aab9db2-c73b-49fa-8dca-cd3f8daa87e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2C8BB8C-AD49-4CB4-8FBE-DA035DB044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c64981d-7ff8-4476-ab7b-4258be96aa16"/>
    <ds:schemaRef ds:uri="faab9db2-c73b-49fa-8dca-cd3f8daa87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A1A8171-4503-4376-8DDA-6E41467CEC73}">
  <ds:schemaRefs>
    <ds:schemaRef ds:uri="http://schemas.microsoft.com/sharepoint/v3/contenttype/forms"/>
  </ds:schemaRefs>
</ds:datastoreItem>
</file>

<file path=customXml/itemProps3.xml><?xml version="1.0" encoding="utf-8"?>
<ds:datastoreItem xmlns:ds="http://schemas.openxmlformats.org/officeDocument/2006/customXml" ds:itemID="{DA9A3521-1229-45A6-82DB-CB09F95D4DCF}">
  <ds:schemaRefs>
    <ds:schemaRef ds:uri="faab9db2-c73b-49fa-8dca-cd3f8daa87e8"/>
    <ds:schemaRef ds:uri="http://purl.org/dc/dcmitype/"/>
    <ds:schemaRef ds:uri="http://purl.org/dc/terms/"/>
    <ds:schemaRef ds:uri="http://schemas.microsoft.com/office/2006/documentManagement/types"/>
    <ds:schemaRef ds:uri="fc64981d-7ff8-4476-ab7b-4258be96aa16"/>
    <ds:schemaRef ds:uri="http://www.w3.org/XML/1998/namespace"/>
    <ds:schemaRef ds:uri="http://purl.org/dc/elements/1.1/"/>
    <ds:schemaRef ds:uri="http://schemas.openxmlformats.org/package/2006/metadata/core-properties"/>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0</TotalTime>
  <Words>405</Words>
  <Application>Microsoft Office PowerPoint</Application>
  <PresentationFormat>Widescreen</PresentationFormat>
  <Paragraphs>38</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Courier New</vt:lpstr>
      <vt:lpstr>Office Theme</vt:lpstr>
      <vt:lpstr>The Department of Psychology surveyed UG students to capture their experience of online learning</vt:lpstr>
      <vt:lpstr>Respondents emphasised two main areas of concern: </vt:lpstr>
      <vt:lpstr>PowerPoint Presentation</vt:lpstr>
      <vt:lpstr>A theme that ran through many of the open comments was that students enjoy the increased autonomy and flexibility that online learning affords – but feel that the price of social isolation is very high.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Department of Psychology surveyed UG students to capture their experience of online learning</dc:title>
  <dc:creator>Deborah Talmi</dc:creator>
  <cp:lastModifiedBy>Deborah Talmi</cp:lastModifiedBy>
  <cp:revision>7</cp:revision>
  <dcterms:created xsi:type="dcterms:W3CDTF">2020-11-25T10:53:41Z</dcterms:created>
  <dcterms:modified xsi:type="dcterms:W3CDTF">2020-11-25T20:15:51Z</dcterms:modified>
</cp:coreProperties>
</file>